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50"/>
  </p:notesMasterIdLst>
  <p:handoutMasterIdLst>
    <p:handoutMasterId r:id="rId51"/>
  </p:handoutMasterIdLst>
  <p:sldIdLst>
    <p:sldId id="1586" r:id="rId2"/>
    <p:sldId id="2270" r:id="rId3"/>
    <p:sldId id="2155" r:id="rId4"/>
    <p:sldId id="2210" r:id="rId5"/>
    <p:sldId id="2211" r:id="rId6"/>
    <p:sldId id="2212" r:id="rId7"/>
    <p:sldId id="2213" r:id="rId8"/>
    <p:sldId id="2214" r:id="rId9"/>
    <p:sldId id="2215" r:id="rId10"/>
    <p:sldId id="2216" r:id="rId11"/>
    <p:sldId id="2217" r:id="rId12"/>
    <p:sldId id="2218" r:id="rId13"/>
    <p:sldId id="2219" r:id="rId14"/>
    <p:sldId id="2220" r:id="rId15"/>
    <p:sldId id="2221" r:id="rId16"/>
    <p:sldId id="2222" r:id="rId17"/>
    <p:sldId id="2223" r:id="rId18"/>
    <p:sldId id="2224" r:id="rId19"/>
    <p:sldId id="2225" r:id="rId20"/>
    <p:sldId id="2227" r:id="rId21"/>
    <p:sldId id="2226" r:id="rId22"/>
    <p:sldId id="2209" r:id="rId23"/>
    <p:sldId id="2228" r:id="rId24"/>
    <p:sldId id="2230" r:id="rId25"/>
    <p:sldId id="2231" r:id="rId26"/>
    <p:sldId id="2232" r:id="rId27"/>
    <p:sldId id="2233" r:id="rId28"/>
    <p:sldId id="2234" r:id="rId29"/>
    <p:sldId id="2235" r:id="rId30"/>
    <p:sldId id="2236" r:id="rId31"/>
    <p:sldId id="2237" r:id="rId32"/>
    <p:sldId id="2238" r:id="rId33"/>
    <p:sldId id="2239" r:id="rId34"/>
    <p:sldId id="2240" r:id="rId35"/>
    <p:sldId id="2242" r:id="rId36"/>
    <p:sldId id="2244" r:id="rId37"/>
    <p:sldId id="2245" r:id="rId38"/>
    <p:sldId id="2246" r:id="rId39"/>
    <p:sldId id="2247" r:id="rId40"/>
    <p:sldId id="2248" r:id="rId41"/>
    <p:sldId id="2249" r:id="rId42"/>
    <p:sldId id="2256" r:id="rId43"/>
    <p:sldId id="2243" r:id="rId44"/>
    <p:sldId id="2250" r:id="rId45"/>
    <p:sldId id="2251" r:id="rId46"/>
    <p:sldId id="2252" r:id="rId47"/>
    <p:sldId id="2257" r:id="rId48"/>
    <p:sldId id="2258" r:id="rId49"/>
  </p:sldIdLst>
  <p:sldSz cx="51120675" cy="32399288"/>
  <p:notesSz cx="7315200" cy="9601200"/>
  <p:defaultTextStyle>
    <a:defPPr>
      <a:defRPr lang="en-US"/>
    </a:defPPr>
    <a:lvl1pPr marL="0" algn="l" defTabSz="3628796" rtl="0" eaLnBrk="1" latinLnBrk="0" hangingPunct="1">
      <a:defRPr sz="7143" kern="1200">
        <a:solidFill>
          <a:schemeClr val="tx1"/>
        </a:solidFill>
        <a:latin typeface="+mn-lt"/>
        <a:ea typeface="+mn-ea"/>
        <a:cs typeface="+mn-cs"/>
      </a:defRPr>
    </a:lvl1pPr>
    <a:lvl2pPr marL="1814398" algn="l" defTabSz="3628796" rtl="0" eaLnBrk="1" latinLnBrk="0" hangingPunct="1">
      <a:defRPr sz="7143" kern="1200">
        <a:solidFill>
          <a:schemeClr val="tx1"/>
        </a:solidFill>
        <a:latin typeface="+mn-lt"/>
        <a:ea typeface="+mn-ea"/>
        <a:cs typeface="+mn-cs"/>
      </a:defRPr>
    </a:lvl2pPr>
    <a:lvl3pPr marL="3628796" algn="l" defTabSz="3628796" rtl="0" eaLnBrk="1" latinLnBrk="0" hangingPunct="1">
      <a:defRPr sz="7143" kern="1200">
        <a:solidFill>
          <a:schemeClr val="tx1"/>
        </a:solidFill>
        <a:latin typeface="+mn-lt"/>
        <a:ea typeface="+mn-ea"/>
        <a:cs typeface="+mn-cs"/>
      </a:defRPr>
    </a:lvl3pPr>
    <a:lvl4pPr marL="5443195" algn="l" defTabSz="3628796" rtl="0" eaLnBrk="1" latinLnBrk="0" hangingPunct="1">
      <a:defRPr sz="7143" kern="1200">
        <a:solidFill>
          <a:schemeClr val="tx1"/>
        </a:solidFill>
        <a:latin typeface="+mn-lt"/>
        <a:ea typeface="+mn-ea"/>
        <a:cs typeface="+mn-cs"/>
      </a:defRPr>
    </a:lvl4pPr>
    <a:lvl5pPr marL="7257593" algn="l" defTabSz="3628796" rtl="0" eaLnBrk="1" latinLnBrk="0" hangingPunct="1">
      <a:defRPr sz="7143" kern="1200">
        <a:solidFill>
          <a:schemeClr val="tx1"/>
        </a:solidFill>
        <a:latin typeface="+mn-lt"/>
        <a:ea typeface="+mn-ea"/>
        <a:cs typeface="+mn-cs"/>
      </a:defRPr>
    </a:lvl5pPr>
    <a:lvl6pPr marL="9071991" algn="l" defTabSz="3628796" rtl="0" eaLnBrk="1" latinLnBrk="0" hangingPunct="1">
      <a:defRPr sz="7143" kern="1200">
        <a:solidFill>
          <a:schemeClr val="tx1"/>
        </a:solidFill>
        <a:latin typeface="+mn-lt"/>
        <a:ea typeface="+mn-ea"/>
        <a:cs typeface="+mn-cs"/>
      </a:defRPr>
    </a:lvl6pPr>
    <a:lvl7pPr marL="10886389" algn="l" defTabSz="3628796" rtl="0" eaLnBrk="1" latinLnBrk="0" hangingPunct="1">
      <a:defRPr sz="7143" kern="1200">
        <a:solidFill>
          <a:schemeClr val="tx1"/>
        </a:solidFill>
        <a:latin typeface="+mn-lt"/>
        <a:ea typeface="+mn-ea"/>
        <a:cs typeface="+mn-cs"/>
      </a:defRPr>
    </a:lvl7pPr>
    <a:lvl8pPr marL="12700787" algn="l" defTabSz="3628796" rtl="0" eaLnBrk="1" latinLnBrk="0" hangingPunct="1">
      <a:defRPr sz="7143" kern="1200">
        <a:solidFill>
          <a:schemeClr val="tx1"/>
        </a:solidFill>
        <a:latin typeface="+mn-lt"/>
        <a:ea typeface="+mn-ea"/>
        <a:cs typeface="+mn-cs"/>
      </a:defRPr>
    </a:lvl8pPr>
    <a:lvl9pPr marL="14515186" algn="l" defTabSz="3628796" rtl="0" eaLnBrk="1" latinLnBrk="0" hangingPunct="1">
      <a:defRPr sz="7143"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0182" userDrawn="1">
          <p15:clr>
            <a:srgbClr val="A4A3A4"/>
          </p15:clr>
        </p15:guide>
        <p15:guide id="2" pos="16169"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clrMru>
    <a:srgbClr val="B686DA"/>
    <a:srgbClr val="FF00FF"/>
    <a:srgbClr val="800217"/>
    <a:srgbClr val="70AD47"/>
    <a:srgbClr val="EAEFF7"/>
    <a:srgbClr val="D2DEEF"/>
    <a:srgbClr val="FF0066"/>
    <a:srgbClr val="B3BDCD"/>
    <a:srgbClr val="C9CDD3"/>
    <a:srgbClr val="C000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508" autoAdjust="0"/>
    <p:restoredTop sz="94206" autoAdjust="0"/>
  </p:normalViewPr>
  <p:slideViewPr>
    <p:cSldViewPr snapToGrid="0">
      <p:cViewPr varScale="1">
        <p:scale>
          <a:sx n="15" d="100"/>
          <a:sy n="15" d="100"/>
        </p:scale>
        <p:origin x="-1050" y="-186"/>
      </p:cViewPr>
      <p:guideLst>
        <p:guide orient="horz" pos="10182"/>
        <p:guide pos="16169"/>
      </p:guideLst>
    </p:cSldViewPr>
  </p:slideViewPr>
  <p:notesTextViewPr>
    <p:cViewPr>
      <p:scale>
        <a:sx n="3" d="2"/>
        <a:sy n="3" d="2"/>
      </p:scale>
      <p:origin x="0" y="0"/>
    </p:cViewPr>
  </p:notesTextViewPr>
  <p:sorterViewPr>
    <p:cViewPr>
      <p:scale>
        <a:sx n="42" d="100"/>
        <a:sy n="42" d="100"/>
      </p:scale>
      <p:origin x="0" y="-8292"/>
    </p:cViewPr>
  </p:sorterViewPr>
  <p:notesViewPr>
    <p:cSldViewPr snapToGrid="0" showGuides="1">
      <p:cViewPr varScale="1">
        <p:scale>
          <a:sx n="51" d="100"/>
          <a:sy n="51" d="100"/>
        </p:scale>
        <p:origin x="2052" y="66"/>
      </p:cViewPr>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387C4962-8B5F-4F7C-B9D2-403D11926A17}" type="datetimeFigureOut">
              <a:rPr lang="en-US" smtClean="0"/>
              <a:pPr/>
              <a:t>3/10/2024</a:t>
            </a:fld>
            <a:endParaRPr lang="en-US"/>
          </a:p>
        </p:txBody>
      </p:sp>
      <p:sp>
        <p:nvSpPr>
          <p:cNvPr id="4" name="Footer Placehold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4C5CD4AC-7254-4B2B-98CD-F276C5F36276}" type="slidenum">
              <a:rPr lang="en-US" smtClean="0"/>
              <a:pPr/>
              <a:t>‹#›</a:t>
            </a:fld>
            <a:endParaRPr lang="en-US"/>
          </a:p>
        </p:txBody>
      </p:sp>
    </p:spTree>
    <p:extLst>
      <p:ext uri="{BB962C8B-B14F-4D97-AF65-F5344CB8AC3E}">
        <p14:creationId xmlns:p14="http://schemas.microsoft.com/office/powerpoint/2010/main" xmlns="" val="32335335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5992EFAA-5EB6-4FC5-A47F-31237870AE85}" type="datetimeFigureOut">
              <a:rPr lang="en-US" smtClean="0"/>
              <a:pPr/>
              <a:t>3/10/2024</a:t>
            </a:fld>
            <a:endParaRPr lang="en-US"/>
          </a:p>
        </p:txBody>
      </p:sp>
      <p:sp>
        <p:nvSpPr>
          <p:cNvPr id="4" name="Slide Image Placeholder 3"/>
          <p:cNvSpPr>
            <a:spLocks noGrp="1" noRot="1" noChangeAspect="1"/>
          </p:cNvSpPr>
          <p:nvPr>
            <p:ph type="sldImg" idx="2"/>
          </p:nvPr>
        </p:nvSpPr>
        <p:spPr>
          <a:xfrm>
            <a:off x="1101725" y="1200150"/>
            <a:ext cx="51117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35EF0649-509D-479C-95E9-D98F3536A970}" type="slidenum">
              <a:rPr lang="en-US" smtClean="0"/>
              <a:pPr/>
              <a:t>‹#›</a:t>
            </a:fld>
            <a:endParaRPr lang="en-US"/>
          </a:p>
        </p:txBody>
      </p:sp>
    </p:spTree>
    <p:extLst>
      <p:ext uri="{BB962C8B-B14F-4D97-AF65-F5344CB8AC3E}">
        <p14:creationId xmlns:p14="http://schemas.microsoft.com/office/powerpoint/2010/main" xmlns="" val="7043677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F0649-509D-479C-95E9-D98F3536A970}" type="slidenum">
              <a:rPr lang="en-US" smtClean="0"/>
              <a:pPr/>
              <a:t>1</a:t>
            </a:fld>
            <a:endParaRPr lang="en-US"/>
          </a:p>
        </p:txBody>
      </p:sp>
    </p:spTree>
    <p:extLst>
      <p:ext uri="{BB962C8B-B14F-4D97-AF65-F5344CB8AC3E}">
        <p14:creationId xmlns:p14="http://schemas.microsoft.com/office/powerpoint/2010/main" xmlns="" val="298059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F0649-509D-479C-95E9-D98F3536A970}" type="slidenum">
              <a:rPr lang="en-US" smtClean="0"/>
              <a:pPr/>
              <a:t>2</a:t>
            </a:fld>
            <a:endParaRPr lang="en-US"/>
          </a:p>
        </p:txBody>
      </p:sp>
    </p:spTree>
    <p:extLst>
      <p:ext uri="{BB962C8B-B14F-4D97-AF65-F5344CB8AC3E}">
        <p14:creationId xmlns:p14="http://schemas.microsoft.com/office/powerpoint/2010/main" xmlns="" val="194201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EF0649-509D-479C-95E9-D98F3536A970}" type="slidenum">
              <a:rPr lang="en-US" smtClean="0"/>
              <a:pPr/>
              <a:t>22</a:t>
            </a:fld>
            <a:endParaRPr lang="en-US"/>
          </a:p>
        </p:txBody>
      </p:sp>
    </p:spTree>
    <p:extLst>
      <p:ext uri="{BB962C8B-B14F-4D97-AF65-F5344CB8AC3E}">
        <p14:creationId xmlns:p14="http://schemas.microsoft.com/office/powerpoint/2010/main" xmlns="" val="1969285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F0649-509D-479C-95E9-D98F3536A970}" type="slidenum">
              <a:rPr lang="en-US" smtClean="0"/>
              <a:pPr/>
              <a:t>23</a:t>
            </a:fld>
            <a:endParaRPr lang="en-US"/>
          </a:p>
        </p:txBody>
      </p:sp>
    </p:spTree>
    <p:extLst>
      <p:ext uri="{BB962C8B-B14F-4D97-AF65-F5344CB8AC3E}">
        <p14:creationId xmlns:p14="http://schemas.microsoft.com/office/powerpoint/2010/main" xmlns="" val="1086838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F0649-509D-479C-95E9-D98F3536A970}" type="slidenum">
              <a:rPr lang="en-US" smtClean="0"/>
              <a:pPr/>
              <a:t>34</a:t>
            </a:fld>
            <a:endParaRPr lang="en-US"/>
          </a:p>
        </p:txBody>
      </p:sp>
    </p:spTree>
    <p:extLst>
      <p:ext uri="{BB962C8B-B14F-4D97-AF65-F5344CB8AC3E}">
        <p14:creationId xmlns:p14="http://schemas.microsoft.com/office/powerpoint/2010/main" xmlns="" val="1024444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390085" y="5302386"/>
            <a:ext cx="38340506" cy="11279752"/>
          </a:xfrm>
        </p:spPr>
        <p:txBody>
          <a:bodyPr anchor="b"/>
          <a:lstStyle>
            <a:lvl1pPr algn="ctr">
              <a:defRPr sz="25158"/>
            </a:lvl1pPr>
          </a:lstStyle>
          <a:p>
            <a:r>
              <a:rPr lang="en-US" dirty="0"/>
              <a:t>Click to edit Master title style</a:t>
            </a:r>
          </a:p>
        </p:txBody>
      </p:sp>
      <p:sp>
        <p:nvSpPr>
          <p:cNvPr id="3" name="Subtitle 2"/>
          <p:cNvSpPr>
            <a:spLocks noGrp="1"/>
          </p:cNvSpPr>
          <p:nvPr>
            <p:ph type="subTitle" idx="1"/>
          </p:nvPr>
        </p:nvSpPr>
        <p:spPr>
          <a:xfrm>
            <a:off x="6390085" y="17017128"/>
            <a:ext cx="38340506" cy="7822326"/>
          </a:xfrm>
        </p:spPr>
        <p:txBody>
          <a:bodyPr/>
          <a:lstStyle>
            <a:lvl1pPr marL="0" indent="0" algn="ctr">
              <a:buNone/>
              <a:defRPr sz="10063"/>
            </a:lvl1pPr>
            <a:lvl2pPr marL="1917040" indent="0" algn="ctr">
              <a:buNone/>
              <a:defRPr sz="8386"/>
            </a:lvl2pPr>
            <a:lvl3pPr marL="3834079" indent="0" algn="ctr">
              <a:buNone/>
              <a:defRPr sz="7547"/>
            </a:lvl3pPr>
            <a:lvl4pPr marL="5751119" indent="0" algn="ctr">
              <a:buNone/>
              <a:defRPr sz="6709"/>
            </a:lvl4pPr>
            <a:lvl5pPr marL="7668158" indent="0" algn="ctr">
              <a:buNone/>
              <a:defRPr sz="6709"/>
            </a:lvl5pPr>
            <a:lvl6pPr marL="9585198" indent="0" algn="ctr">
              <a:buNone/>
              <a:defRPr sz="6709"/>
            </a:lvl6pPr>
            <a:lvl7pPr marL="11502238" indent="0" algn="ctr">
              <a:buNone/>
              <a:defRPr sz="6709"/>
            </a:lvl7pPr>
            <a:lvl8pPr marL="13419277" indent="0" algn="ctr">
              <a:buNone/>
              <a:defRPr sz="6709"/>
            </a:lvl8pPr>
            <a:lvl9pPr marL="15336317" indent="0" algn="ctr">
              <a:buNone/>
              <a:defRPr sz="6709"/>
            </a:lvl9pPr>
          </a:lstStyle>
          <a:p>
            <a:r>
              <a:rPr lang="en-US" dirty="0"/>
              <a:t>Click to edit Master subtitle style</a:t>
            </a:r>
          </a:p>
        </p:txBody>
      </p:sp>
      <p:sp>
        <p:nvSpPr>
          <p:cNvPr id="4" name="Date Placeholder 3"/>
          <p:cNvSpPr>
            <a:spLocks noGrp="1"/>
          </p:cNvSpPr>
          <p:nvPr>
            <p:ph type="dt" sz="half" idx="10"/>
          </p:nvPr>
        </p:nvSpPr>
        <p:spPr/>
        <p:txBody>
          <a:bodyPr/>
          <a:lstStyle/>
          <a:p>
            <a:fld id="{C557EF72-EEBD-4F31-B165-3CBC6ABF5473}" type="datetime1">
              <a:rPr lang="en-US" smtClean="0"/>
              <a:pPr/>
              <a:t>3/10/2024</a:t>
            </a:fld>
            <a:endParaRPr lang="en-US"/>
          </a:p>
        </p:txBody>
      </p:sp>
      <p:sp>
        <p:nvSpPr>
          <p:cNvPr id="5" name="Footer Placeholder 4"/>
          <p:cNvSpPr>
            <a:spLocks noGrp="1"/>
          </p:cNvSpPr>
          <p:nvPr>
            <p:ph type="ftr" sz="quarter" idx="11"/>
          </p:nvPr>
        </p:nvSpPr>
        <p:spPr/>
        <p:txBody>
          <a:bodyPr/>
          <a:lstStyle/>
          <a:p>
            <a:r>
              <a:rPr lang="en-US" dirty="0"/>
              <a:t>18ECO127T :: 5G Technology – An Overview :: Unit-3 by   Dr. Vivek Kachhatiya [Ref: ECE dept ppt]</a:t>
            </a:r>
          </a:p>
        </p:txBody>
      </p:sp>
      <p:sp>
        <p:nvSpPr>
          <p:cNvPr id="6" name="Slide Number Placeholder 5"/>
          <p:cNvSpPr>
            <a:spLocks noGrp="1"/>
          </p:cNvSpPr>
          <p:nvPr>
            <p:ph type="sldNum" sz="quarter" idx="12"/>
          </p:nvPr>
        </p:nvSpPr>
        <p:spPr/>
        <p:txBody>
          <a:bodyPr/>
          <a:lstStyle/>
          <a:p>
            <a:pPr algn="ctr"/>
            <a:fld id="{62231297-CF50-461C-A890-3A434146D1DB}" type="slidenum">
              <a:rPr lang="en-US" smtClean="0"/>
              <a:pPr algn="ctr"/>
              <a:t>‹#›</a:t>
            </a:fld>
            <a:endParaRPr lang="en-US" dirty="0"/>
          </a:p>
        </p:txBody>
      </p:sp>
    </p:spTree>
    <p:extLst>
      <p:ext uri="{BB962C8B-B14F-4D97-AF65-F5344CB8AC3E}">
        <p14:creationId xmlns:p14="http://schemas.microsoft.com/office/powerpoint/2010/main" xmlns="" val="3095625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245BC3-0296-43EF-90CE-E2AEDFB40E5F}" type="datetime1">
              <a:rPr lang="en-US" smtClean="0"/>
              <a:pPr/>
              <a:t>3/10/2024</a:t>
            </a:fld>
            <a:endParaRPr lang="en-US"/>
          </a:p>
        </p:txBody>
      </p:sp>
      <p:sp>
        <p:nvSpPr>
          <p:cNvPr id="5" name="Footer Placeholder 4"/>
          <p:cNvSpPr>
            <a:spLocks noGrp="1"/>
          </p:cNvSpPr>
          <p:nvPr>
            <p:ph type="ftr" sz="quarter" idx="11"/>
          </p:nvPr>
        </p:nvSpPr>
        <p:spPr/>
        <p:txBody>
          <a:bodyPr/>
          <a:lstStyle/>
          <a:p>
            <a:r>
              <a:rPr lang="en-US"/>
              <a:t>18ECO127T :: 5G Technology – An Overview :: Unit-3 by   Dr. Vivek Kachhatiya [Ref: ECE dept ppt]</a:t>
            </a:r>
            <a:endParaRPr lang="en-US" dirty="0"/>
          </a:p>
        </p:txBody>
      </p:sp>
      <p:sp>
        <p:nvSpPr>
          <p:cNvPr id="6" name="Slide Number Placeholder 5"/>
          <p:cNvSpPr>
            <a:spLocks noGrp="1"/>
          </p:cNvSpPr>
          <p:nvPr>
            <p:ph type="sldNum" sz="quarter" idx="12"/>
          </p:nvPr>
        </p:nvSpPr>
        <p:spPr/>
        <p:txBody>
          <a:bodyPr/>
          <a:lstStyle/>
          <a:p>
            <a:pPr algn="ctr"/>
            <a:fld id="{62231297-CF50-461C-A890-3A434146D1DB}" type="slidenum">
              <a:rPr lang="en-US" smtClean="0"/>
              <a:pPr algn="ctr"/>
              <a:t>‹#›</a:t>
            </a:fld>
            <a:endParaRPr lang="en-US" dirty="0"/>
          </a:p>
        </p:txBody>
      </p:sp>
      <p:sp>
        <p:nvSpPr>
          <p:cNvPr id="8" name="Slide Number Placeholder 5"/>
          <p:cNvSpPr txBox="1">
            <a:spLocks/>
          </p:cNvSpPr>
          <p:nvPr userDrawn="1"/>
        </p:nvSpPr>
        <p:spPr>
          <a:xfrm>
            <a:off x="4" y="0"/>
            <a:ext cx="1720473" cy="1724962"/>
          </a:xfrm>
          <a:prstGeom prst="rect">
            <a:avLst/>
          </a:prstGeom>
        </p:spPr>
        <p:txBody>
          <a:bodyPr vert="horz" lIns="92748" tIns="46374" rIns="92748" bIns="46374" rtlCol="0" anchor="ctr"/>
          <a:lstStyle>
            <a:defPPr>
              <a:defRPr lang="en-US"/>
            </a:defPPr>
            <a:lvl1pPr marL="0" algn="r" defTabSz="3628796" rtl="0" eaLnBrk="1" latinLnBrk="0" hangingPunct="1">
              <a:defRPr sz="8000" kern="1200">
                <a:solidFill>
                  <a:srgbClr val="002060"/>
                </a:solidFill>
                <a:latin typeface="+mn-lt"/>
                <a:ea typeface="+mn-ea"/>
                <a:cs typeface="+mn-cs"/>
              </a:defRPr>
            </a:lvl1pPr>
            <a:lvl2pPr marL="1814398" algn="l" defTabSz="3628796" rtl="0" eaLnBrk="1" latinLnBrk="0" hangingPunct="1">
              <a:defRPr sz="7143" kern="1200">
                <a:solidFill>
                  <a:schemeClr val="tx1"/>
                </a:solidFill>
                <a:latin typeface="+mn-lt"/>
                <a:ea typeface="+mn-ea"/>
                <a:cs typeface="+mn-cs"/>
              </a:defRPr>
            </a:lvl2pPr>
            <a:lvl3pPr marL="3628796" algn="l" defTabSz="3628796" rtl="0" eaLnBrk="1" latinLnBrk="0" hangingPunct="1">
              <a:defRPr sz="7143" kern="1200">
                <a:solidFill>
                  <a:schemeClr val="tx1"/>
                </a:solidFill>
                <a:latin typeface="+mn-lt"/>
                <a:ea typeface="+mn-ea"/>
                <a:cs typeface="+mn-cs"/>
              </a:defRPr>
            </a:lvl3pPr>
            <a:lvl4pPr marL="5443195" algn="l" defTabSz="3628796" rtl="0" eaLnBrk="1" latinLnBrk="0" hangingPunct="1">
              <a:defRPr sz="7143" kern="1200">
                <a:solidFill>
                  <a:schemeClr val="tx1"/>
                </a:solidFill>
                <a:latin typeface="+mn-lt"/>
                <a:ea typeface="+mn-ea"/>
                <a:cs typeface="+mn-cs"/>
              </a:defRPr>
            </a:lvl4pPr>
            <a:lvl5pPr marL="7257593" algn="l" defTabSz="3628796" rtl="0" eaLnBrk="1" latinLnBrk="0" hangingPunct="1">
              <a:defRPr sz="7143" kern="1200">
                <a:solidFill>
                  <a:schemeClr val="tx1"/>
                </a:solidFill>
                <a:latin typeface="+mn-lt"/>
                <a:ea typeface="+mn-ea"/>
                <a:cs typeface="+mn-cs"/>
              </a:defRPr>
            </a:lvl5pPr>
            <a:lvl6pPr marL="9071991" algn="l" defTabSz="3628796" rtl="0" eaLnBrk="1" latinLnBrk="0" hangingPunct="1">
              <a:defRPr sz="7143" kern="1200">
                <a:solidFill>
                  <a:schemeClr val="tx1"/>
                </a:solidFill>
                <a:latin typeface="+mn-lt"/>
                <a:ea typeface="+mn-ea"/>
                <a:cs typeface="+mn-cs"/>
              </a:defRPr>
            </a:lvl6pPr>
            <a:lvl7pPr marL="10886389" algn="l" defTabSz="3628796" rtl="0" eaLnBrk="1" latinLnBrk="0" hangingPunct="1">
              <a:defRPr sz="7143" kern="1200">
                <a:solidFill>
                  <a:schemeClr val="tx1"/>
                </a:solidFill>
                <a:latin typeface="+mn-lt"/>
                <a:ea typeface="+mn-ea"/>
                <a:cs typeface="+mn-cs"/>
              </a:defRPr>
            </a:lvl7pPr>
            <a:lvl8pPr marL="12700787" algn="l" defTabSz="3628796" rtl="0" eaLnBrk="1" latinLnBrk="0" hangingPunct="1">
              <a:defRPr sz="7143" kern="1200">
                <a:solidFill>
                  <a:schemeClr val="tx1"/>
                </a:solidFill>
                <a:latin typeface="+mn-lt"/>
                <a:ea typeface="+mn-ea"/>
                <a:cs typeface="+mn-cs"/>
              </a:defRPr>
            </a:lvl8pPr>
            <a:lvl9pPr marL="14515186" algn="l" defTabSz="3628796" rtl="0" eaLnBrk="1" latinLnBrk="0" hangingPunct="1">
              <a:defRPr sz="7143" kern="1200">
                <a:solidFill>
                  <a:schemeClr val="tx1"/>
                </a:solidFill>
                <a:latin typeface="+mn-lt"/>
                <a:ea typeface="+mn-ea"/>
                <a:cs typeface="+mn-cs"/>
              </a:defRPr>
            </a:lvl9pPr>
          </a:lstStyle>
          <a:p>
            <a:endParaRPr lang="en-US" sz="8114" dirty="0"/>
          </a:p>
        </p:txBody>
      </p:sp>
    </p:spTree>
    <p:extLst>
      <p:ext uri="{BB962C8B-B14F-4D97-AF65-F5344CB8AC3E}">
        <p14:creationId xmlns:p14="http://schemas.microsoft.com/office/powerpoint/2010/main" xmlns="" val="910525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583233" y="1724962"/>
            <a:ext cx="11022896" cy="274568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514547" y="1724962"/>
            <a:ext cx="32429678" cy="274568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BC812-B3B8-4901-8FCE-F76927EB3042}" type="datetime1">
              <a:rPr lang="en-US" smtClean="0"/>
              <a:pPr/>
              <a:t>3/10/2024</a:t>
            </a:fld>
            <a:endParaRPr lang="en-US"/>
          </a:p>
        </p:txBody>
      </p:sp>
      <p:sp>
        <p:nvSpPr>
          <p:cNvPr id="5" name="Footer Placeholder 4"/>
          <p:cNvSpPr>
            <a:spLocks noGrp="1"/>
          </p:cNvSpPr>
          <p:nvPr>
            <p:ph type="ftr" sz="quarter" idx="11"/>
          </p:nvPr>
        </p:nvSpPr>
        <p:spPr/>
        <p:txBody>
          <a:bodyPr/>
          <a:lstStyle/>
          <a:p>
            <a:r>
              <a:rPr lang="en-US"/>
              <a:t>18ECO127T :: 5G Technology – An Overview :: Unit-3 by   Dr. Vivek Kachhatiya [Ref: ECE dept ppt]</a:t>
            </a:r>
            <a:endParaRPr lang="en-US" dirty="0"/>
          </a:p>
        </p:txBody>
      </p:sp>
      <p:sp>
        <p:nvSpPr>
          <p:cNvPr id="6" name="Slide Number Placeholder 5"/>
          <p:cNvSpPr>
            <a:spLocks noGrp="1"/>
          </p:cNvSpPr>
          <p:nvPr>
            <p:ph type="sldNum" sz="quarter" idx="12"/>
          </p:nvPr>
        </p:nvSpPr>
        <p:spPr/>
        <p:txBody>
          <a:bodyPr/>
          <a:lstStyle/>
          <a:p>
            <a:pPr algn="ctr"/>
            <a:fld id="{62231297-CF50-461C-A890-3A434146D1DB}" type="slidenum">
              <a:rPr lang="en-US" smtClean="0"/>
              <a:pPr algn="ctr"/>
              <a:t>‹#›</a:t>
            </a:fld>
            <a:endParaRPr lang="en-US" dirty="0"/>
          </a:p>
        </p:txBody>
      </p:sp>
    </p:spTree>
    <p:extLst>
      <p:ext uri="{BB962C8B-B14F-4D97-AF65-F5344CB8AC3E}">
        <p14:creationId xmlns:p14="http://schemas.microsoft.com/office/powerpoint/2010/main" xmlns="" val="384484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CCDA7F0-A6D8-4254-9AAA-8C7D117E83B1}" type="datetime1">
              <a:rPr lang="en-US" smtClean="0"/>
              <a:pPr/>
              <a:t>3/10/2024</a:t>
            </a:fld>
            <a:endParaRPr lang="en-US" dirty="0"/>
          </a:p>
        </p:txBody>
      </p:sp>
      <p:sp>
        <p:nvSpPr>
          <p:cNvPr id="4" name="Footer Placeholder 3"/>
          <p:cNvSpPr>
            <a:spLocks noGrp="1"/>
          </p:cNvSpPr>
          <p:nvPr>
            <p:ph type="ftr" sz="quarter" idx="11"/>
          </p:nvPr>
        </p:nvSpPr>
        <p:spPr/>
        <p:txBody>
          <a:bodyPr/>
          <a:lstStyle/>
          <a:p>
            <a:r>
              <a:rPr lang="en-US"/>
              <a:t>18ECO127T :: 5G Technology – An Overview :: Unit-3 by   Dr. Vivek Kachhatiya [Ref: ECE dept ppt]</a:t>
            </a:r>
            <a:endParaRPr lang="en-US" dirty="0"/>
          </a:p>
        </p:txBody>
      </p:sp>
      <p:sp>
        <p:nvSpPr>
          <p:cNvPr id="5" name="Slide Number Placeholder 4"/>
          <p:cNvSpPr>
            <a:spLocks noGrp="1"/>
          </p:cNvSpPr>
          <p:nvPr>
            <p:ph type="sldNum" sz="quarter" idx="12"/>
          </p:nvPr>
        </p:nvSpPr>
        <p:spPr/>
        <p:txBody>
          <a:bodyPr/>
          <a:lstStyle/>
          <a:p>
            <a:pPr algn="ctr"/>
            <a:fld id="{62231297-CF50-461C-A890-3A434146D1DB}" type="slidenum">
              <a:rPr lang="en-US" smtClean="0"/>
              <a:pPr algn="ctr"/>
              <a:t>‹#›</a:t>
            </a:fld>
            <a:endParaRPr lang="en-US" dirty="0"/>
          </a:p>
        </p:txBody>
      </p:sp>
    </p:spTree>
    <p:extLst>
      <p:ext uri="{BB962C8B-B14F-4D97-AF65-F5344CB8AC3E}">
        <p14:creationId xmlns:p14="http://schemas.microsoft.com/office/powerpoint/2010/main" xmlns="" val="3998583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a:solidFill>
                  <a:srgbClr val="002060"/>
                </a:solidFill>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sz="10000">
                <a:solidFill>
                  <a:srgbClr val="7030A0"/>
                </a:solidFill>
                <a:latin typeface="Times New Roman" panose="02020603050405020304" pitchFamily="18" charset="0"/>
                <a:cs typeface="Times New Roman" panose="02020603050405020304" pitchFamily="18" charset="0"/>
              </a:defRPr>
            </a:lvl3pPr>
            <a:lvl4pPr>
              <a:defRPr sz="9000">
                <a:solidFill>
                  <a:srgbClr val="0070C0"/>
                </a:solidFill>
                <a:latin typeface="Times New Roman" panose="02020603050405020304" pitchFamily="18" charset="0"/>
                <a:cs typeface="Times New Roman" panose="02020603050405020304" pitchFamily="18" charset="0"/>
              </a:defRPr>
            </a:lvl4pPr>
            <a:lvl5pPr>
              <a:defRPr sz="8000">
                <a:solidFill>
                  <a:srgbClr val="00B0F0"/>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88C5873-4F49-4274-BEC6-5ABD39C6B6DD}" type="datetime1">
              <a:rPr lang="en-US" smtClean="0"/>
              <a:pPr/>
              <a:t>3/10/2024</a:t>
            </a:fld>
            <a:endParaRPr lang="en-US"/>
          </a:p>
        </p:txBody>
      </p:sp>
      <p:sp>
        <p:nvSpPr>
          <p:cNvPr id="5" name="Footer Placeholder 4"/>
          <p:cNvSpPr>
            <a:spLocks noGrp="1"/>
          </p:cNvSpPr>
          <p:nvPr>
            <p:ph type="ftr" sz="quarter" idx="11"/>
          </p:nvPr>
        </p:nvSpPr>
        <p:spPr/>
        <p:txBody>
          <a:bodyPr/>
          <a:lstStyle/>
          <a:p>
            <a:r>
              <a:rPr lang="en-US"/>
              <a:t>18ECO127T :: 5G Technology – An Overview :: Unit-3 by   Dr. Vivek Kachhatiya [Ref: ECE dept ppt]</a:t>
            </a:r>
            <a:endParaRPr lang="en-US" dirty="0"/>
          </a:p>
        </p:txBody>
      </p:sp>
      <p:sp>
        <p:nvSpPr>
          <p:cNvPr id="6" name="Slide Number Placeholder 5"/>
          <p:cNvSpPr>
            <a:spLocks noGrp="1"/>
          </p:cNvSpPr>
          <p:nvPr>
            <p:ph type="sldNum" sz="quarter" idx="12"/>
          </p:nvPr>
        </p:nvSpPr>
        <p:spPr>
          <a:xfrm>
            <a:off x="45360337" y="30674326"/>
            <a:ext cx="5835368" cy="1724962"/>
          </a:xfrm>
        </p:spPr>
        <p:txBody>
          <a:bodyPr/>
          <a:lstStyle/>
          <a:p>
            <a:pPr algn="ctr"/>
            <a:fld id="{62231297-CF50-461C-A890-3A434146D1DB}" type="slidenum">
              <a:rPr lang="en-US" smtClean="0"/>
              <a:pPr algn="ctr"/>
              <a:t>‹#›</a:t>
            </a:fld>
            <a:endParaRPr lang="en-US" dirty="0"/>
          </a:p>
        </p:txBody>
      </p:sp>
    </p:spTree>
    <p:extLst>
      <p:ext uri="{BB962C8B-B14F-4D97-AF65-F5344CB8AC3E}">
        <p14:creationId xmlns:p14="http://schemas.microsoft.com/office/powerpoint/2010/main" xmlns="" val="2281947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87921" y="8077327"/>
            <a:ext cx="44091582" cy="13477201"/>
          </a:xfrm>
        </p:spPr>
        <p:txBody>
          <a:bodyPr anchor="b"/>
          <a:lstStyle>
            <a:lvl1pPr>
              <a:defRPr sz="25158"/>
            </a:lvl1pPr>
          </a:lstStyle>
          <a:p>
            <a:r>
              <a:rPr lang="en-US"/>
              <a:t>Click to edit Master title style</a:t>
            </a:r>
            <a:endParaRPr lang="en-US" dirty="0"/>
          </a:p>
        </p:txBody>
      </p:sp>
      <p:sp>
        <p:nvSpPr>
          <p:cNvPr id="3" name="Text Placeholder 2"/>
          <p:cNvSpPr>
            <a:spLocks noGrp="1"/>
          </p:cNvSpPr>
          <p:nvPr>
            <p:ph type="body" idx="1"/>
          </p:nvPr>
        </p:nvSpPr>
        <p:spPr>
          <a:xfrm>
            <a:off x="3487921" y="21682028"/>
            <a:ext cx="44091582" cy="7087342"/>
          </a:xfrm>
        </p:spPr>
        <p:txBody>
          <a:bodyPr/>
          <a:lstStyle>
            <a:lvl1pPr marL="0" indent="0">
              <a:buNone/>
              <a:defRPr sz="10063">
                <a:solidFill>
                  <a:schemeClr val="accent4">
                    <a:lumMod val="50000"/>
                  </a:schemeClr>
                </a:solidFill>
              </a:defRPr>
            </a:lvl1pPr>
            <a:lvl2pPr marL="1917040" indent="0">
              <a:buNone/>
              <a:defRPr sz="8386">
                <a:solidFill>
                  <a:schemeClr val="tx1">
                    <a:tint val="75000"/>
                  </a:schemeClr>
                </a:solidFill>
              </a:defRPr>
            </a:lvl2pPr>
            <a:lvl3pPr marL="3834079" indent="0">
              <a:buNone/>
              <a:defRPr sz="7547">
                <a:solidFill>
                  <a:schemeClr val="tx1">
                    <a:tint val="75000"/>
                  </a:schemeClr>
                </a:solidFill>
              </a:defRPr>
            </a:lvl3pPr>
            <a:lvl4pPr marL="5751119" indent="0">
              <a:buNone/>
              <a:defRPr sz="6709">
                <a:solidFill>
                  <a:schemeClr val="tx1">
                    <a:tint val="75000"/>
                  </a:schemeClr>
                </a:solidFill>
              </a:defRPr>
            </a:lvl4pPr>
            <a:lvl5pPr marL="7668158" indent="0">
              <a:buNone/>
              <a:defRPr sz="6709">
                <a:solidFill>
                  <a:schemeClr val="tx1">
                    <a:tint val="75000"/>
                  </a:schemeClr>
                </a:solidFill>
              </a:defRPr>
            </a:lvl5pPr>
            <a:lvl6pPr marL="9585198" indent="0">
              <a:buNone/>
              <a:defRPr sz="6709">
                <a:solidFill>
                  <a:schemeClr val="tx1">
                    <a:tint val="75000"/>
                  </a:schemeClr>
                </a:solidFill>
              </a:defRPr>
            </a:lvl6pPr>
            <a:lvl7pPr marL="11502238" indent="0">
              <a:buNone/>
              <a:defRPr sz="6709">
                <a:solidFill>
                  <a:schemeClr val="tx1">
                    <a:tint val="75000"/>
                  </a:schemeClr>
                </a:solidFill>
              </a:defRPr>
            </a:lvl7pPr>
            <a:lvl8pPr marL="13419277" indent="0">
              <a:buNone/>
              <a:defRPr sz="6709">
                <a:solidFill>
                  <a:schemeClr val="tx1">
                    <a:tint val="75000"/>
                  </a:schemeClr>
                </a:solidFill>
              </a:defRPr>
            </a:lvl8pPr>
            <a:lvl9pPr marL="15336317" indent="0">
              <a:buNone/>
              <a:defRPr sz="670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D349ABE5-8239-4103-B026-1BF84A118C4D}" type="datetime1">
              <a:rPr lang="en-US" smtClean="0"/>
              <a:pPr/>
              <a:t>3/10/2024</a:t>
            </a:fld>
            <a:endParaRPr lang="en-US"/>
          </a:p>
        </p:txBody>
      </p:sp>
      <p:sp>
        <p:nvSpPr>
          <p:cNvPr id="5" name="Footer Placeholder 4"/>
          <p:cNvSpPr>
            <a:spLocks noGrp="1"/>
          </p:cNvSpPr>
          <p:nvPr>
            <p:ph type="ftr" sz="quarter" idx="11"/>
          </p:nvPr>
        </p:nvSpPr>
        <p:spPr/>
        <p:txBody>
          <a:bodyPr/>
          <a:lstStyle/>
          <a:p>
            <a:r>
              <a:rPr lang="en-US"/>
              <a:t>18ECO127T :: 5G Technology – An Overview :: Unit-3 by   Dr. Vivek Kachhatiya [Ref: ECE dept ppt]</a:t>
            </a:r>
            <a:endParaRPr lang="en-US" dirty="0"/>
          </a:p>
        </p:txBody>
      </p:sp>
      <p:sp>
        <p:nvSpPr>
          <p:cNvPr id="6" name="Slide Number Placeholder 5"/>
          <p:cNvSpPr>
            <a:spLocks noGrp="1"/>
          </p:cNvSpPr>
          <p:nvPr>
            <p:ph type="sldNum" sz="quarter" idx="12"/>
          </p:nvPr>
        </p:nvSpPr>
        <p:spPr/>
        <p:txBody>
          <a:bodyPr/>
          <a:lstStyle/>
          <a:p>
            <a:pPr algn="ctr"/>
            <a:fld id="{62231297-CF50-461C-A890-3A434146D1DB}" type="slidenum">
              <a:rPr lang="en-US" smtClean="0"/>
              <a:pPr algn="ctr"/>
              <a:t>‹#›</a:t>
            </a:fld>
            <a:endParaRPr lang="en-US" dirty="0"/>
          </a:p>
        </p:txBody>
      </p:sp>
    </p:spTree>
    <p:extLst>
      <p:ext uri="{BB962C8B-B14F-4D97-AF65-F5344CB8AC3E}">
        <p14:creationId xmlns:p14="http://schemas.microsoft.com/office/powerpoint/2010/main" xmlns="" val="373198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514546" y="8624810"/>
            <a:ext cx="21726287" cy="20557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5879842" y="8624810"/>
            <a:ext cx="21726287" cy="20557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7F2F6F-2FA9-4BE4-AFD8-48EE96DB4084}" type="datetime1">
              <a:rPr lang="en-US" smtClean="0"/>
              <a:pPr/>
              <a:t>3/10/2024</a:t>
            </a:fld>
            <a:endParaRPr lang="en-US"/>
          </a:p>
        </p:txBody>
      </p:sp>
      <p:sp>
        <p:nvSpPr>
          <p:cNvPr id="6" name="Footer Placeholder 5"/>
          <p:cNvSpPr>
            <a:spLocks noGrp="1"/>
          </p:cNvSpPr>
          <p:nvPr>
            <p:ph type="ftr" sz="quarter" idx="11"/>
          </p:nvPr>
        </p:nvSpPr>
        <p:spPr/>
        <p:txBody>
          <a:bodyPr/>
          <a:lstStyle/>
          <a:p>
            <a:r>
              <a:rPr lang="en-US"/>
              <a:t>18ECO127T :: 5G Technology – An Overview :: Unit-3 by   Dr. Vivek Kachhatiya [Ref: ECE dept ppt]</a:t>
            </a:r>
            <a:endParaRPr lang="en-US" dirty="0"/>
          </a:p>
        </p:txBody>
      </p:sp>
      <p:sp>
        <p:nvSpPr>
          <p:cNvPr id="7" name="Slide Number Placeholder 6"/>
          <p:cNvSpPr>
            <a:spLocks noGrp="1"/>
          </p:cNvSpPr>
          <p:nvPr>
            <p:ph type="sldNum" sz="quarter" idx="12"/>
          </p:nvPr>
        </p:nvSpPr>
        <p:spPr/>
        <p:txBody>
          <a:bodyPr/>
          <a:lstStyle/>
          <a:p>
            <a:pPr algn="ctr"/>
            <a:fld id="{62231297-CF50-461C-A890-3A434146D1DB}" type="slidenum">
              <a:rPr lang="en-US" smtClean="0"/>
              <a:pPr algn="ctr"/>
              <a:t>‹#›</a:t>
            </a:fld>
            <a:endParaRPr lang="en-US" dirty="0"/>
          </a:p>
        </p:txBody>
      </p:sp>
    </p:spTree>
    <p:extLst>
      <p:ext uri="{BB962C8B-B14F-4D97-AF65-F5344CB8AC3E}">
        <p14:creationId xmlns:p14="http://schemas.microsoft.com/office/powerpoint/2010/main" xmlns="" val="3069214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1205" y="1724964"/>
            <a:ext cx="44091582" cy="6262365"/>
          </a:xfrm>
        </p:spPr>
        <p:txBody>
          <a:bodyPr/>
          <a:lstStyle/>
          <a:p>
            <a:r>
              <a:rPr lang="en-US"/>
              <a:t>Click to edit Master title style</a:t>
            </a:r>
            <a:endParaRPr lang="en-US" dirty="0"/>
          </a:p>
        </p:txBody>
      </p:sp>
      <p:sp>
        <p:nvSpPr>
          <p:cNvPr id="3" name="Text Placeholder 2"/>
          <p:cNvSpPr>
            <a:spLocks noGrp="1"/>
          </p:cNvSpPr>
          <p:nvPr>
            <p:ph type="body" idx="1"/>
          </p:nvPr>
        </p:nvSpPr>
        <p:spPr>
          <a:xfrm>
            <a:off x="3521207" y="7942328"/>
            <a:ext cx="21626440" cy="3892412"/>
          </a:xfrm>
        </p:spPr>
        <p:txBody>
          <a:bodyPr anchor="b"/>
          <a:lstStyle>
            <a:lvl1pPr marL="0" indent="0">
              <a:buNone/>
              <a:defRPr sz="10063" b="1"/>
            </a:lvl1pPr>
            <a:lvl2pPr marL="1917040" indent="0">
              <a:buNone/>
              <a:defRPr sz="8386" b="1"/>
            </a:lvl2pPr>
            <a:lvl3pPr marL="3834079" indent="0">
              <a:buNone/>
              <a:defRPr sz="7547" b="1"/>
            </a:lvl3pPr>
            <a:lvl4pPr marL="5751119" indent="0">
              <a:buNone/>
              <a:defRPr sz="6709" b="1"/>
            </a:lvl4pPr>
            <a:lvl5pPr marL="7668158" indent="0">
              <a:buNone/>
              <a:defRPr sz="6709" b="1"/>
            </a:lvl5pPr>
            <a:lvl6pPr marL="9585198" indent="0">
              <a:buNone/>
              <a:defRPr sz="6709" b="1"/>
            </a:lvl6pPr>
            <a:lvl7pPr marL="11502238" indent="0">
              <a:buNone/>
              <a:defRPr sz="6709" b="1"/>
            </a:lvl7pPr>
            <a:lvl8pPr marL="13419277" indent="0">
              <a:buNone/>
              <a:defRPr sz="6709" b="1"/>
            </a:lvl8pPr>
            <a:lvl9pPr marL="15336317" indent="0">
              <a:buNone/>
              <a:defRPr sz="6709" b="1"/>
            </a:lvl9pPr>
          </a:lstStyle>
          <a:p>
            <a:pPr lvl="0"/>
            <a:r>
              <a:rPr lang="en-US"/>
              <a:t>Click to edit Master text styles</a:t>
            </a:r>
          </a:p>
        </p:txBody>
      </p:sp>
      <p:sp>
        <p:nvSpPr>
          <p:cNvPr id="4" name="Content Placeholder 3"/>
          <p:cNvSpPr>
            <a:spLocks noGrp="1"/>
          </p:cNvSpPr>
          <p:nvPr>
            <p:ph sz="half" idx="2"/>
          </p:nvPr>
        </p:nvSpPr>
        <p:spPr>
          <a:xfrm>
            <a:off x="3521207" y="11834740"/>
            <a:ext cx="21626440" cy="17407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5879842" y="7942328"/>
            <a:ext cx="21732945" cy="3892412"/>
          </a:xfrm>
        </p:spPr>
        <p:txBody>
          <a:bodyPr anchor="b"/>
          <a:lstStyle>
            <a:lvl1pPr marL="0" indent="0">
              <a:buNone/>
              <a:defRPr sz="10063" b="1"/>
            </a:lvl1pPr>
            <a:lvl2pPr marL="1917040" indent="0">
              <a:buNone/>
              <a:defRPr sz="8386" b="1"/>
            </a:lvl2pPr>
            <a:lvl3pPr marL="3834079" indent="0">
              <a:buNone/>
              <a:defRPr sz="7547" b="1"/>
            </a:lvl3pPr>
            <a:lvl4pPr marL="5751119" indent="0">
              <a:buNone/>
              <a:defRPr sz="6709" b="1"/>
            </a:lvl4pPr>
            <a:lvl5pPr marL="7668158" indent="0">
              <a:buNone/>
              <a:defRPr sz="6709" b="1"/>
            </a:lvl5pPr>
            <a:lvl6pPr marL="9585198" indent="0">
              <a:buNone/>
              <a:defRPr sz="6709" b="1"/>
            </a:lvl6pPr>
            <a:lvl7pPr marL="11502238" indent="0">
              <a:buNone/>
              <a:defRPr sz="6709" b="1"/>
            </a:lvl7pPr>
            <a:lvl8pPr marL="13419277" indent="0">
              <a:buNone/>
              <a:defRPr sz="6709" b="1"/>
            </a:lvl8pPr>
            <a:lvl9pPr marL="15336317" indent="0">
              <a:buNone/>
              <a:defRPr sz="6709" b="1"/>
            </a:lvl9pPr>
          </a:lstStyle>
          <a:p>
            <a:pPr lvl="0"/>
            <a:r>
              <a:rPr lang="en-US"/>
              <a:t>Click to edit Master text styles</a:t>
            </a:r>
          </a:p>
        </p:txBody>
      </p:sp>
      <p:sp>
        <p:nvSpPr>
          <p:cNvPr id="6" name="Content Placeholder 5"/>
          <p:cNvSpPr>
            <a:spLocks noGrp="1"/>
          </p:cNvSpPr>
          <p:nvPr>
            <p:ph sz="quarter" idx="4"/>
          </p:nvPr>
        </p:nvSpPr>
        <p:spPr>
          <a:xfrm>
            <a:off x="25879842" y="11834740"/>
            <a:ext cx="21732945" cy="17407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E1A04D-2BC2-402F-B551-AAFA3930D082}" type="datetime1">
              <a:rPr lang="en-US" smtClean="0"/>
              <a:pPr/>
              <a:t>3/10/2024</a:t>
            </a:fld>
            <a:endParaRPr lang="en-US"/>
          </a:p>
        </p:txBody>
      </p:sp>
      <p:sp>
        <p:nvSpPr>
          <p:cNvPr id="8" name="Footer Placeholder 7"/>
          <p:cNvSpPr>
            <a:spLocks noGrp="1"/>
          </p:cNvSpPr>
          <p:nvPr>
            <p:ph type="ftr" sz="quarter" idx="11"/>
          </p:nvPr>
        </p:nvSpPr>
        <p:spPr/>
        <p:txBody>
          <a:bodyPr/>
          <a:lstStyle/>
          <a:p>
            <a:r>
              <a:rPr lang="en-US"/>
              <a:t>18ECO127T :: 5G Technology – An Overview :: Unit-3 by   Dr. Vivek Kachhatiya [Ref: ECE dept ppt]</a:t>
            </a:r>
            <a:endParaRPr lang="en-US" dirty="0"/>
          </a:p>
        </p:txBody>
      </p:sp>
      <p:sp>
        <p:nvSpPr>
          <p:cNvPr id="9" name="Slide Number Placeholder 8"/>
          <p:cNvSpPr>
            <a:spLocks noGrp="1"/>
          </p:cNvSpPr>
          <p:nvPr>
            <p:ph type="sldNum" sz="quarter" idx="12"/>
          </p:nvPr>
        </p:nvSpPr>
        <p:spPr/>
        <p:txBody>
          <a:bodyPr/>
          <a:lstStyle/>
          <a:p>
            <a:pPr algn="ctr"/>
            <a:fld id="{62231297-CF50-461C-A890-3A434146D1DB}" type="slidenum">
              <a:rPr lang="en-US" smtClean="0"/>
              <a:pPr algn="ctr"/>
              <a:t>‹#›</a:t>
            </a:fld>
            <a:endParaRPr lang="en-US" dirty="0"/>
          </a:p>
        </p:txBody>
      </p:sp>
    </p:spTree>
    <p:extLst>
      <p:ext uri="{BB962C8B-B14F-4D97-AF65-F5344CB8AC3E}">
        <p14:creationId xmlns:p14="http://schemas.microsoft.com/office/powerpoint/2010/main" xmlns="" val="901470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0996A9-9C33-4E54-B53F-700405B55D21}" type="datetime1">
              <a:rPr lang="en-US" smtClean="0"/>
              <a:pPr/>
              <a:t>3/10/2024</a:t>
            </a:fld>
            <a:endParaRPr lang="en-US"/>
          </a:p>
        </p:txBody>
      </p:sp>
      <p:sp>
        <p:nvSpPr>
          <p:cNvPr id="4" name="Footer Placeholder 3"/>
          <p:cNvSpPr>
            <a:spLocks noGrp="1"/>
          </p:cNvSpPr>
          <p:nvPr>
            <p:ph type="ftr" sz="quarter" idx="11"/>
          </p:nvPr>
        </p:nvSpPr>
        <p:spPr/>
        <p:txBody>
          <a:bodyPr/>
          <a:lstStyle/>
          <a:p>
            <a:r>
              <a:rPr lang="en-US"/>
              <a:t>18ECO127T :: 5G Technology – An Overview :: Unit-3 by   Dr. Vivek Kachhatiya [Ref: ECE dept ppt]</a:t>
            </a:r>
            <a:endParaRPr lang="en-US" dirty="0"/>
          </a:p>
        </p:txBody>
      </p:sp>
      <p:sp>
        <p:nvSpPr>
          <p:cNvPr id="5" name="Slide Number Placeholder 4"/>
          <p:cNvSpPr>
            <a:spLocks noGrp="1"/>
          </p:cNvSpPr>
          <p:nvPr>
            <p:ph type="sldNum" sz="quarter" idx="12"/>
          </p:nvPr>
        </p:nvSpPr>
        <p:spPr/>
        <p:txBody>
          <a:bodyPr/>
          <a:lstStyle/>
          <a:p>
            <a:pPr algn="ctr"/>
            <a:fld id="{62231297-CF50-461C-A890-3A434146D1DB}" type="slidenum">
              <a:rPr lang="en-US" smtClean="0"/>
              <a:pPr algn="ctr"/>
              <a:t>‹#›</a:t>
            </a:fld>
            <a:endParaRPr lang="en-US" dirty="0"/>
          </a:p>
        </p:txBody>
      </p:sp>
    </p:spTree>
    <p:extLst>
      <p:ext uri="{BB962C8B-B14F-4D97-AF65-F5344CB8AC3E}">
        <p14:creationId xmlns:p14="http://schemas.microsoft.com/office/powerpoint/2010/main" xmlns="" val="883940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73BC33-6B41-45C7-B7DD-DDCA1F5FDE9A}" type="datetime1">
              <a:rPr lang="en-US" smtClean="0"/>
              <a:pPr/>
              <a:t>3/10/2024</a:t>
            </a:fld>
            <a:endParaRPr lang="en-US"/>
          </a:p>
        </p:txBody>
      </p:sp>
      <p:sp>
        <p:nvSpPr>
          <p:cNvPr id="3" name="Footer Placeholder 2"/>
          <p:cNvSpPr>
            <a:spLocks noGrp="1"/>
          </p:cNvSpPr>
          <p:nvPr>
            <p:ph type="ftr" sz="quarter" idx="11"/>
          </p:nvPr>
        </p:nvSpPr>
        <p:spPr/>
        <p:txBody>
          <a:bodyPr/>
          <a:lstStyle/>
          <a:p>
            <a:r>
              <a:rPr lang="en-US"/>
              <a:t>18ECO127T :: 5G Technology – An Overview :: Unit-3 by   Dr. Vivek Kachhatiya [Ref: ECE dept ppt]</a:t>
            </a:r>
            <a:endParaRPr lang="en-US" dirty="0"/>
          </a:p>
        </p:txBody>
      </p:sp>
      <p:sp>
        <p:nvSpPr>
          <p:cNvPr id="4" name="Slide Number Placeholder 3"/>
          <p:cNvSpPr>
            <a:spLocks noGrp="1"/>
          </p:cNvSpPr>
          <p:nvPr>
            <p:ph type="sldNum" sz="quarter" idx="12"/>
          </p:nvPr>
        </p:nvSpPr>
        <p:spPr/>
        <p:txBody>
          <a:bodyPr/>
          <a:lstStyle/>
          <a:p>
            <a:pPr algn="ctr"/>
            <a:fld id="{62231297-CF50-461C-A890-3A434146D1DB}" type="slidenum">
              <a:rPr lang="en-US" smtClean="0"/>
              <a:pPr algn="ctr"/>
              <a:t>‹#›</a:t>
            </a:fld>
            <a:endParaRPr lang="en-US" dirty="0"/>
          </a:p>
        </p:txBody>
      </p:sp>
    </p:spTree>
    <p:extLst>
      <p:ext uri="{BB962C8B-B14F-4D97-AF65-F5344CB8AC3E}">
        <p14:creationId xmlns:p14="http://schemas.microsoft.com/office/powerpoint/2010/main" xmlns="" val="280878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1207" y="2159952"/>
            <a:ext cx="16487747" cy="7559834"/>
          </a:xfrm>
        </p:spPr>
        <p:txBody>
          <a:bodyPr anchor="b"/>
          <a:lstStyle>
            <a:lvl1pPr>
              <a:defRPr sz="13418"/>
            </a:lvl1pPr>
          </a:lstStyle>
          <a:p>
            <a:r>
              <a:rPr lang="en-US"/>
              <a:t>Click to edit Master title style</a:t>
            </a:r>
            <a:endParaRPr lang="en-US" dirty="0"/>
          </a:p>
        </p:txBody>
      </p:sp>
      <p:sp>
        <p:nvSpPr>
          <p:cNvPr id="3" name="Content Placeholder 2"/>
          <p:cNvSpPr>
            <a:spLocks noGrp="1"/>
          </p:cNvSpPr>
          <p:nvPr>
            <p:ph idx="1"/>
          </p:nvPr>
        </p:nvSpPr>
        <p:spPr>
          <a:xfrm>
            <a:off x="21732945" y="4664900"/>
            <a:ext cx="25879842" cy="23024494"/>
          </a:xfrm>
        </p:spPr>
        <p:txBody>
          <a:bodyPr/>
          <a:lstStyle>
            <a:lvl1pPr>
              <a:defRPr sz="13418"/>
            </a:lvl1pPr>
            <a:lvl2pPr>
              <a:defRPr sz="11740"/>
            </a:lvl2pPr>
            <a:lvl3pPr>
              <a:defRPr sz="10063"/>
            </a:lvl3pPr>
            <a:lvl4pPr>
              <a:defRPr sz="8386"/>
            </a:lvl4pPr>
            <a:lvl5pPr>
              <a:defRPr sz="8386"/>
            </a:lvl5pPr>
            <a:lvl6pPr>
              <a:defRPr sz="8386"/>
            </a:lvl6pPr>
            <a:lvl7pPr>
              <a:defRPr sz="8386"/>
            </a:lvl7pPr>
            <a:lvl8pPr>
              <a:defRPr sz="8386"/>
            </a:lvl8pPr>
            <a:lvl9pPr>
              <a:defRPr sz="838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521207" y="9719786"/>
            <a:ext cx="16487747" cy="18007107"/>
          </a:xfrm>
        </p:spPr>
        <p:txBody>
          <a:bodyPr/>
          <a:lstStyle>
            <a:lvl1pPr marL="0" indent="0">
              <a:buNone/>
              <a:defRPr sz="6709"/>
            </a:lvl1pPr>
            <a:lvl2pPr marL="1917040" indent="0">
              <a:buNone/>
              <a:defRPr sz="5870"/>
            </a:lvl2pPr>
            <a:lvl3pPr marL="3834079" indent="0">
              <a:buNone/>
              <a:defRPr sz="5032"/>
            </a:lvl3pPr>
            <a:lvl4pPr marL="5751119" indent="0">
              <a:buNone/>
              <a:defRPr sz="4193"/>
            </a:lvl4pPr>
            <a:lvl5pPr marL="7668158" indent="0">
              <a:buNone/>
              <a:defRPr sz="4193"/>
            </a:lvl5pPr>
            <a:lvl6pPr marL="9585198" indent="0">
              <a:buNone/>
              <a:defRPr sz="4193"/>
            </a:lvl6pPr>
            <a:lvl7pPr marL="11502238" indent="0">
              <a:buNone/>
              <a:defRPr sz="4193"/>
            </a:lvl7pPr>
            <a:lvl8pPr marL="13419277" indent="0">
              <a:buNone/>
              <a:defRPr sz="4193"/>
            </a:lvl8pPr>
            <a:lvl9pPr marL="15336317" indent="0">
              <a:buNone/>
              <a:defRPr sz="4193"/>
            </a:lvl9pPr>
          </a:lstStyle>
          <a:p>
            <a:pPr lvl="0"/>
            <a:r>
              <a:rPr lang="en-US"/>
              <a:t>Click to edit Master text styles</a:t>
            </a:r>
          </a:p>
        </p:txBody>
      </p:sp>
      <p:sp>
        <p:nvSpPr>
          <p:cNvPr id="5" name="Date Placeholder 4"/>
          <p:cNvSpPr>
            <a:spLocks noGrp="1"/>
          </p:cNvSpPr>
          <p:nvPr>
            <p:ph type="dt" sz="half" idx="10"/>
          </p:nvPr>
        </p:nvSpPr>
        <p:spPr/>
        <p:txBody>
          <a:bodyPr/>
          <a:lstStyle/>
          <a:p>
            <a:fld id="{2DED5280-3753-4DE7-B376-5CF9FC07577A}" type="datetime1">
              <a:rPr lang="en-US" smtClean="0"/>
              <a:pPr/>
              <a:t>3/10/2024</a:t>
            </a:fld>
            <a:endParaRPr lang="en-US"/>
          </a:p>
        </p:txBody>
      </p:sp>
      <p:sp>
        <p:nvSpPr>
          <p:cNvPr id="6" name="Footer Placeholder 5"/>
          <p:cNvSpPr>
            <a:spLocks noGrp="1"/>
          </p:cNvSpPr>
          <p:nvPr>
            <p:ph type="ftr" sz="quarter" idx="11"/>
          </p:nvPr>
        </p:nvSpPr>
        <p:spPr/>
        <p:txBody>
          <a:bodyPr/>
          <a:lstStyle/>
          <a:p>
            <a:r>
              <a:rPr lang="en-US"/>
              <a:t>18ECO127T :: 5G Technology – An Overview :: Unit-3 by   Dr. Vivek Kachhatiya [Ref: ECE dept ppt]</a:t>
            </a:r>
            <a:endParaRPr lang="en-US" dirty="0"/>
          </a:p>
        </p:txBody>
      </p:sp>
      <p:sp>
        <p:nvSpPr>
          <p:cNvPr id="7" name="Slide Number Placeholder 6"/>
          <p:cNvSpPr>
            <a:spLocks noGrp="1"/>
          </p:cNvSpPr>
          <p:nvPr>
            <p:ph type="sldNum" sz="quarter" idx="12"/>
          </p:nvPr>
        </p:nvSpPr>
        <p:spPr/>
        <p:txBody>
          <a:bodyPr/>
          <a:lstStyle/>
          <a:p>
            <a:pPr algn="ctr"/>
            <a:fld id="{62231297-CF50-461C-A890-3A434146D1DB}" type="slidenum">
              <a:rPr lang="en-US" smtClean="0"/>
              <a:pPr algn="ctr"/>
              <a:t>‹#›</a:t>
            </a:fld>
            <a:endParaRPr lang="en-US" dirty="0"/>
          </a:p>
        </p:txBody>
      </p:sp>
    </p:spTree>
    <p:extLst>
      <p:ext uri="{BB962C8B-B14F-4D97-AF65-F5344CB8AC3E}">
        <p14:creationId xmlns:p14="http://schemas.microsoft.com/office/powerpoint/2010/main" xmlns="" val="4169791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1207" y="2159952"/>
            <a:ext cx="16487747" cy="7559834"/>
          </a:xfrm>
        </p:spPr>
        <p:txBody>
          <a:bodyPr anchor="b"/>
          <a:lstStyle>
            <a:lvl1pPr>
              <a:defRPr sz="13418"/>
            </a:lvl1pPr>
          </a:lstStyle>
          <a:p>
            <a:r>
              <a:rPr lang="en-US"/>
              <a:t>Click to edit Master title style</a:t>
            </a:r>
            <a:endParaRPr lang="en-US" dirty="0"/>
          </a:p>
        </p:txBody>
      </p:sp>
      <p:sp>
        <p:nvSpPr>
          <p:cNvPr id="3" name="Picture Placeholder 2"/>
          <p:cNvSpPr>
            <a:spLocks noGrp="1" noChangeAspect="1"/>
          </p:cNvSpPr>
          <p:nvPr>
            <p:ph type="pic" idx="1"/>
          </p:nvPr>
        </p:nvSpPr>
        <p:spPr>
          <a:xfrm>
            <a:off x="21732945" y="4664900"/>
            <a:ext cx="25879842" cy="23024494"/>
          </a:xfrm>
        </p:spPr>
        <p:txBody>
          <a:bodyPr anchor="t"/>
          <a:lstStyle>
            <a:lvl1pPr marL="0" indent="0">
              <a:buNone/>
              <a:defRPr sz="13418"/>
            </a:lvl1pPr>
            <a:lvl2pPr marL="1917040" indent="0">
              <a:buNone/>
              <a:defRPr sz="11740"/>
            </a:lvl2pPr>
            <a:lvl3pPr marL="3834079" indent="0">
              <a:buNone/>
              <a:defRPr sz="10063"/>
            </a:lvl3pPr>
            <a:lvl4pPr marL="5751119" indent="0">
              <a:buNone/>
              <a:defRPr sz="8386"/>
            </a:lvl4pPr>
            <a:lvl5pPr marL="7668158" indent="0">
              <a:buNone/>
              <a:defRPr sz="8386"/>
            </a:lvl5pPr>
            <a:lvl6pPr marL="9585198" indent="0">
              <a:buNone/>
              <a:defRPr sz="8386"/>
            </a:lvl6pPr>
            <a:lvl7pPr marL="11502238" indent="0">
              <a:buNone/>
              <a:defRPr sz="8386"/>
            </a:lvl7pPr>
            <a:lvl8pPr marL="13419277" indent="0">
              <a:buNone/>
              <a:defRPr sz="8386"/>
            </a:lvl8pPr>
            <a:lvl9pPr marL="15336317" indent="0">
              <a:buNone/>
              <a:defRPr sz="8386"/>
            </a:lvl9pPr>
          </a:lstStyle>
          <a:p>
            <a:r>
              <a:rPr lang="en-US"/>
              <a:t>Click icon to add picture</a:t>
            </a:r>
            <a:endParaRPr lang="en-US" dirty="0"/>
          </a:p>
        </p:txBody>
      </p:sp>
      <p:sp>
        <p:nvSpPr>
          <p:cNvPr id="4" name="Text Placeholder 3"/>
          <p:cNvSpPr>
            <a:spLocks noGrp="1"/>
          </p:cNvSpPr>
          <p:nvPr>
            <p:ph type="body" sz="half" idx="2"/>
          </p:nvPr>
        </p:nvSpPr>
        <p:spPr>
          <a:xfrm>
            <a:off x="3521207" y="9719786"/>
            <a:ext cx="16487747" cy="18007107"/>
          </a:xfrm>
        </p:spPr>
        <p:txBody>
          <a:bodyPr/>
          <a:lstStyle>
            <a:lvl1pPr marL="0" indent="0">
              <a:buNone/>
              <a:defRPr sz="6709"/>
            </a:lvl1pPr>
            <a:lvl2pPr marL="1917040" indent="0">
              <a:buNone/>
              <a:defRPr sz="5870"/>
            </a:lvl2pPr>
            <a:lvl3pPr marL="3834079" indent="0">
              <a:buNone/>
              <a:defRPr sz="5032"/>
            </a:lvl3pPr>
            <a:lvl4pPr marL="5751119" indent="0">
              <a:buNone/>
              <a:defRPr sz="4193"/>
            </a:lvl4pPr>
            <a:lvl5pPr marL="7668158" indent="0">
              <a:buNone/>
              <a:defRPr sz="4193"/>
            </a:lvl5pPr>
            <a:lvl6pPr marL="9585198" indent="0">
              <a:buNone/>
              <a:defRPr sz="4193"/>
            </a:lvl6pPr>
            <a:lvl7pPr marL="11502238" indent="0">
              <a:buNone/>
              <a:defRPr sz="4193"/>
            </a:lvl7pPr>
            <a:lvl8pPr marL="13419277" indent="0">
              <a:buNone/>
              <a:defRPr sz="4193"/>
            </a:lvl8pPr>
            <a:lvl9pPr marL="15336317" indent="0">
              <a:buNone/>
              <a:defRPr sz="4193"/>
            </a:lvl9pPr>
          </a:lstStyle>
          <a:p>
            <a:pPr lvl="0"/>
            <a:r>
              <a:rPr lang="en-US"/>
              <a:t>Click to edit Master text styles</a:t>
            </a:r>
          </a:p>
        </p:txBody>
      </p:sp>
      <p:sp>
        <p:nvSpPr>
          <p:cNvPr id="5" name="Date Placeholder 4"/>
          <p:cNvSpPr>
            <a:spLocks noGrp="1"/>
          </p:cNvSpPr>
          <p:nvPr>
            <p:ph type="dt" sz="half" idx="10"/>
          </p:nvPr>
        </p:nvSpPr>
        <p:spPr/>
        <p:txBody>
          <a:bodyPr/>
          <a:lstStyle/>
          <a:p>
            <a:fld id="{7F0C314A-774D-4F9F-B5F4-688DCA1F9CBD}" type="datetime1">
              <a:rPr lang="en-US" smtClean="0"/>
              <a:pPr/>
              <a:t>3/10/2024</a:t>
            </a:fld>
            <a:endParaRPr lang="en-US"/>
          </a:p>
        </p:txBody>
      </p:sp>
      <p:sp>
        <p:nvSpPr>
          <p:cNvPr id="6" name="Footer Placeholder 5"/>
          <p:cNvSpPr>
            <a:spLocks noGrp="1"/>
          </p:cNvSpPr>
          <p:nvPr>
            <p:ph type="ftr" sz="quarter" idx="11"/>
          </p:nvPr>
        </p:nvSpPr>
        <p:spPr/>
        <p:txBody>
          <a:bodyPr/>
          <a:lstStyle/>
          <a:p>
            <a:r>
              <a:rPr lang="en-US"/>
              <a:t>18ECO127T :: 5G Technology – An Overview :: Unit-3 by   Dr. Vivek Kachhatiya [Ref: ECE dept ppt]</a:t>
            </a:r>
            <a:endParaRPr lang="en-US" dirty="0"/>
          </a:p>
        </p:txBody>
      </p:sp>
      <p:sp>
        <p:nvSpPr>
          <p:cNvPr id="7" name="Slide Number Placeholder 6"/>
          <p:cNvSpPr>
            <a:spLocks noGrp="1"/>
          </p:cNvSpPr>
          <p:nvPr>
            <p:ph type="sldNum" sz="quarter" idx="12"/>
          </p:nvPr>
        </p:nvSpPr>
        <p:spPr/>
        <p:txBody>
          <a:bodyPr/>
          <a:lstStyle/>
          <a:p>
            <a:pPr algn="ctr"/>
            <a:fld id="{62231297-CF50-461C-A890-3A434146D1DB}" type="slidenum">
              <a:rPr lang="en-US" smtClean="0"/>
              <a:pPr algn="ctr"/>
              <a:t>‹#›</a:t>
            </a:fld>
            <a:endParaRPr lang="en-US" dirty="0"/>
          </a:p>
        </p:txBody>
      </p:sp>
    </p:spTree>
    <p:extLst>
      <p:ext uri="{BB962C8B-B14F-4D97-AF65-F5344CB8AC3E}">
        <p14:creationId xmlns:p14="http://schemas.microsoft.com/office/powerpoint/2010/main" xmlns="" val="929620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17000"/>
            <a:lum/>
          </a:blip>
          <a:srcRect/>
          <a:stretch>
            <a:fillRect l="-80000" t="-9000" r="80000" b="-3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60337" y="773718"/>
            <a:ext cx="38141059" cy="626236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160337" y="7363735"/>
            <a:ext cx="46800000" cy="2260044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 y="30674326"/>
            <a:ext cx="6893169" cy="1724962"/>
          </a:xfrm>
          <a:prstGeom prst="rect">
            <a:avLst/>
          </a:prstGeom>
          <a:solidFill>
            <a:srgbClr val="002060"/>
          </a:solidFill>
          <a:ln>
            <a:solidFill>
              <a:schemeClr val="accent1"/>
            </a:solidFill>
          </a:ln>
        </p:spPr>
        <p:txBody>
          <a:bodyPr vert="horz" lIns="91440" tIns="45720" rIns="91440" bIns="45720" rtlCol="0" anchor="ctr"/>
          <a:lstStyle>
            <a:lvl1pPr algn="l">
              <a:defRPr sz="8000">
                <a:solidFill>
                  <a:srgbClr val="FFFF00"/>
                </a:solidFill>
              </a:defRPr>
            </a:lvl1pPr>
          </a:lstStyle>
          <a:p>
            <a:fld id="{DFAA3D67-A992-41AA-96F0-EC8797A9F3B9}" type="datetime1">
              <a:rPr lang="en-US" smtClean="0"/>
              <a:pPr/>
              <a:t>3/10/2024</a:t>
            </a:fld>
            <a:endParaRPr lang="en-US" dirty="0"/>
          </a:p>
        </p:txBody>
      </p:sp>
      <p:sp>
        <p:nvSpPr>
          <p:cNvPr id="5" name="Footer Placeholder 4"/>
          <p:cNvSpPr>
            <a:spLocks noGrp="1"/>
          </p:cNvSpPr>
          <p:nvPr>
            <p:ph type="ftr" sz="quarter" idx="3"/>
          </p:nvPr>
        </p:nvSpPr>
        <p:spPr>
          <a:xfrm>
            <a:off x="5760337" y="30674326"/>
            <a:ext cx="39600000" cy="1724962"/>
          </a:xfrm>
          <a:prstGeom prst="rect">
            <a:avLst/>
          </a:prstGeom>
          <a:solidFill>
            <a:srgbClr val="002060"/>
          </a:solidFill>
          <a:ln>
            <a:solidFill>
              <a:schemeClr val="accent1"/>
            </a:solidFill>
          </a:ln>
        </p:spPr>
        <p:txBody>
          <a:bodyPr vert="horz" lIns="91440" tIns="45720" rIns="91440" bIns="45720" rtlCol="0" anchor="ctr"/>
          <a:lstStyle>
            <a:lvl1pPr algn="ctr">
              <a:defRPr sz="7200">
                <a:solidFill>
                  <a:srgbClr val="FFFF00"/>
                </a:solidFill>
              </a:defRPr>
            </a:lvl1pPr>
          </a:lstStyle>
          <a:p>
            <a:r>
              <a:rPr lang="en-US" dirty="0"/>
              <a:t>18ECO127T :: 5G Technology – An Overview :: Unit-3 by   Dr. Vivek Kachhatiya [Ref: ECE dept ppt]</a:t>
            </a:r>
            <a:endParaRPr lang="en-US" b="1" dirty="0"/>
          </a:p>
        </p:txBody>
      </p:sp>
      <p:sp>
        <p:nvSpPr>
          <p:cNvPr id="6" name="Slide Number Placeholder 5"/>
          <p:cNvSpPr>
            <a:spLocks noGrp="1"/>
          </p:cNvSpPr>
          <p:nvPr>
            <p:ph type="sldNum" sz="quarter" idx="4"/>
          </p:nvPr>
        </p:nvSpPr>
        <p:spPr>
          <a:xfrm>
            <a:off x="45360337" y="30674326"/>
            <a:ext cx="6018248" cy="1724962"/>
          </a:xfrm>
          <a:prstGeom prst="rect">
            <a:avLst/>
          </a:prstGeom>
          <a:solidFill>
            <a:srgbClr val="002060"/>
          </a:solidFill>
          <a:ln>
            <a:solidFill>
              <a:schemeClr val="accent1"/>
            </a:solidFill>
          </a:ln>
        </p:spPr>
        <p:txBody>
          <a:bodyPr vert="horz" lIns="91440" tIns="45720" rIns="91440" bIns="45720" rtlCol="0" anchor="ctr"/>
          <a:lstStyle>
            <a:lvl1pPr algn="r">
              <a:defRPr sz="12000">
                <a:solidFill>
                  <a:srgbClr val="FFFF00"/>
                </a:solidFill>
              </a:defRPr>
            </a:lvl1pPr>
          </a:lstStyle>
          <a:p>
            <a:pPr algn="ctr"/>
            <a:fld id="{62231297-CF50-461C-A890-3A434146D1DB}" type="slidenum">
              <a:rPr lang="en-US" smtClean="0"/>
              <a:pPr algn="ctr"/>
              <a:t>‹#›</a:t>
            </a:fld>
            <a:endParaRPr lang="en-US" dirty="0"/>
          </a:p>
        </p:txBody>
      </p:sp>
      <p:sp>
        <p:nvSpPr>
          <p:cNvPr id="9" name="Rounded Rectangle 8"/>
          <p:cNvSpPr/>
          <p:nvPr userDrawn="1"/>
        </p:nvSpPr>
        <p:spPr>
          <a:xfrm>
            <a:off x="1" y="0"/>
            <a:ext cx="51120674" cy="30674326"/>
          </a:xfrm>
          <a:prstGeom prst="roundRect">
            <a:avLst>
              <a:gd name="adj" fmla="val 2861"/>
            </a:avLst>
          </a:prstGeom>
          <a:noFill/>
          <a:ln w="76200">
            <a:solidFill>
              <a:srgbClr val="1584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15"/>
          <a:stretch>
            <a:fillRect/>
          </a:stretch>
        </p:blipFill>
        <p:spPr>
          <a:xfrm>
            <a:off x="40301396" y="128886"/>
            <a:ext cx="10640394" cy="3600000"/>
          </a:xfrm>
          <a:prstGeom prst="rect">
            <a:avLst/>
          </a:prstGeom>
        </p:spPr>
      </p:pic>
    </p:spTree>
    <p:extLst>
      <p:ext uri="{BB962C8B-B14F-4D97-AF65-F5344CB8AC3E}">
        <p14:creationId xmlns:p14="http://schemas.microsoft.com/office/powerpoint/2010/main" xmlns="" val="289818760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hdr="0"/>
  <p:txStyles>
    <p:titleStyle>
      <a:lvl1pPr algn="l" defTabSz="3834079" rtl="0" eaLnBrk="1" latinLnBrk="0" hangingPunct="1">
        <a:lnSpc>
          <a:spcPct val="90000"/>
        </a:lnSpc>
        <a:spcBef>
          <a:spcPct val="0"/>
        </a:spcBef>
        <a:buNone/>
        <a:defRPr sz="18000" kern="1200">
          <a:solidFill>
            <a:srgbClr val="7030A0"/>
          </a:solidFill>
          <a:latin typeface="Times New Roman" panose="02020603050405020304" pitchFamily="18" charset="0"/>
          <a:ea typeface="+mj-ea"/>
          <a:cs typeface="Times New Roman" panose="02020603050405020304" pitchFamily="18" charset="0"/>
        </a:defRPr>
      </a:lvl1pPr>
    </p:titleStyle>
    <p:bodyStyle>
      <a:lvl1pPr marL="958520" indent="-958520" algn="l" defTabSz="3834079" rtl="0" eaLnBrk="1" latinLnBrk="0" hangingPunct="1">
        <a:lnSpc>
          <a:spcPct val="90000"/>
        </a:lnSpc>
        <a:spcBef>
          <a:spcPts val="4193"/>
        </a:spcBef>
        <a:buFont typeface="Arial" panose="020B0604020202020204" pitchFamily="34" charset="0"/>
        <a:buChar char="•"/>
        <a:defRPr sz="12000" kern="1200">
          <a:solidFill>
            <a:srgbClr val="9933FF"/>
          </a:solidFill>
          <a:latin typeface="Times New Roman" panose="02020603050405020304" pitchFamily="18" charset="0"/>
          <a:ea typeface="+mn-ea"/>
          <a:cs typeface="Times New Roman" panose="02020603050405020304" pitchFamily="18" charset="0"/>
        </a:defRPr>
      </a:lvl1pPr>
      <a:lvl2pPr marL="2875559" indent="-958520" algn="l" defTabSz="3834079" rtl="0" eaLnBrk="1" latinLnBrk="0" hangingPunct="1">
        <a:lnSpc>
          <a:spcPct val="90000"/>
        </a:lnSpc>
        <a:spcBef>
          <a:spcPts val="2097"/>
        </a:spcBef>
        <a:buFont typeface="Arial" panose="020B0604020202020204" pitchFamily="34" charset="0"/>
        <a:buChar char="•"/>
        <a:defRPr sz="11000" kern="1200">
          <a:solidFill>
            <a:srgbClr val="002060"/>
          </a:solidFill>
          <a:latin typeface="Times New Roman" panose="02020603050405020304" pitchFamily="18" charset="0"/>
          <a:ea typeface="+mn-ea"/>
          <a:cs typeface="Times New Roman" panose="02020603050405020304" pitchFamily="18" charset="0"/>
        </a:defRPr>
      </a:lvl2pPr>
      <a:lvl3pPr marL="4792599" indent="-958520" algn="l" defTabSz="3834079" rtl="0" eaLnBrk="1" latinLnBrk="0" hangingPunct="1">
        <a:lnSpc>
          <a:spcPct val="90000"/>
        </a:lnSpc>
        <a:spcBef>
          <a:spcPts val="2097"/>
        </a:spcBef>
        <a:buFont typeface="Arial" panose="020B0604020202020204" pitchFamily="34" charset="0"/>
        <a:buChar char="•"/>
        <a:defRPr sz="10000" kern="1200">
          <a:solidFill>
            <a:srgbClr val="7030A0"/>
          </a:solidFill>
          <a:latin typeface="Times New Roman" panose="02020603050405020304" pitchFamily="18" charset="0"/>
          <a:ea typeface="+mn-ea"/>
          <a:cs typeface="Times New Roman" panose="02020603050405020304" pitchFamily="18" charset="0"/>
        </a:defRPr>
      </a:lvl3pPr>
      <a:lvl4pPr marL="6709639" indent="-958520" algn="l" defTabSz="3834079" rtl="0" eaLnBrk="1" latinLnBrk="0" hangingPunct="1">
        <a:lnSpc>
          <a:spcPct val="90000"/>
        </a:lnSpc>
        <a:spcBef>
          <a:spcPts val="2097"/>
        </a:spcBef>
        <a:buFont typeface="Arial" panose="020B0604020202020204" pitchFamily="34" charset="0"/>
        <a:buChar char="•"/>
        <a:defRPr sz="9000" kern="1200">
          <a:solidFill>
            <a:srgbClr val="0070C0"/>
          </a:solidFill>
          <a:latin typeface="Times New Roman" panose="02020603050405020304" pitchFamily="18" charset="0"/>
          <a:ea typeface="+mn-ea"/>
          <a:cs typeface="Times New Roman" panose="02020603050405020304" pitchFamily="18" charset="0"/>
        </a:defRPr>
      </a:lvl4pPr>
      <a:lvl5pPr marL="8626678" indent="-958520" algn="l" defTabSz="3834079" rtl="0" eaLnBrk="1" latinLnBrk="0" hangingPunct="1">
        <a:lnSpc>
          <a:spcPct val="90000"/>
        </a:lnSpc>
        <a:spcBef>
          <a:spcPts val="2097"/>
        </a:spcBef>
        <a:buFont typeface="Arial" panose="020B0604020202020204" pitchFamily="34" charset="0"/>
        <a:buChar char="•"/>
        <a:defRPr sz="8000" kern="1200">
          <a:solidFill>
            <a:srgbClr val="00B0F0"/>
          </a:solidFill>
          <a:latin typeface="Times New Roman" panose="02020603050405020304" pitchFamily="18" charset="0"/>
          <a:ea typeface="+mn-ea"/>
          <a:cs typeface="Times New Roman" panose="02020603050405020304" pitchFamily="18" charset="0"/>
        </a:defRPr>
      </a:lvl5pPr>
      <a:lvl6pPr marL="10543718" indent="-958520" algn="l" defTabSz="3834079" rtl="0" eaLnBrk="1" latinLnBrk="0" hangingPunct="1">
        <a:lnSpc>
          <a:spcPct val="90000"/>
        </a:lnSpc>
        <a:spcBef>
          <a:spcPts val="2097"/>
        </a:spcBef>
        <a:buFont typeface="Arial" panose="020B0604020202020204" pitchFamily="34" charset="0"/>
        <a:buChar char="•"/>
        <a:defRPr sz="7547" kern="1200">
          <a:solidFill>
            <a:schemeClr val="tx1"/>
          </a:solidFill>
          <a:latin typeface="+mn-lt"/>
          <a:ea typeface="+mn-ea"/>
          <a:cs typeface="+mn-cs"/>
        </a:defRPr>
      </a:lvl6pPr>
      <a:lvl7pPr marL="12460757" indent="-958520" algn="l" defTabSz="3834079" rtl="0" eaLnBrk="1" latinLnBrk="0" hangingPunct="1">
        <a:lnSpc>
          <a:spcPct val="90000"/>
        </a:lnSpc>
        <a:spcBef>
          <a:spcPts val="2097"/>
        </a:spcBef>
        <a:buFont typeface="Arial" panose="020B0604020202020204" pitchFamily="34" charset="0"/>
        <a:buChar char="•"/>
        <a:defRPr sz="7547" kern="1200">
          <a:solidFill>
            <a:schemeClr val="tx1"/>
          </a:solidFill>
          <a:latin typeface="+mn-lt"/>
          <a:ea typeface="+mn-ea"/>
          <a:cs typeface="+mn-cs"/>
        </a:defRPr>
      </a:lvl7pPr>
      <a:lvl8pPr marL="14377797" indent="-958520" algn="l" defTabSz="3834079" rtl="0" eaLnBrk="1" latinLnBrk="0" hangingPunct="1">
        <a:lnSpc>
          <a:spcPct val="90000"/>
        </a:lnSpc>
        <a:spcBef>
          <a:spcPts val="2097"/>
        </a:spcBef>
        <a:buFont typeface="Arial" panose="020B0604020202020204" pitchFamily="34" charset="0"/>
        <a:buChar char="•"/>
        <a:defRPr sz="7547" kern="1200">
          <a:solidFill>
            <a:schemeClr val="tx1"/>
          </a:solidFill>
          <a:latin typeface="+mn-lt"/>
          <a:ea typeface="+mn-ea"/>
          <a:cs typeface="+mn-cs"/>
        </a:defRPr>
      </a:lvl8pPr>
      <a:lvl9pPr marL="16294837" indent="-958520" algn="l" defTabSz="3834079" rtl="0" eaLnBrk="1" latinLnBrk="0" hangingPunct="1">
        <a:lnSpc>
          <a:spcPct val="90000"/>
        </a:lnSpc>
        <a:spcBef>
          <a:spcPts val="2097"/>
        </a:spcBef>
        <a:buFont typeface="Arial" panose="020B0604020202020204" pitchFamily="34" charset="0"/>
        <a:buChar char="•"/>
        <a:defRPr sz="7547" kern="1200">
          <a:solidFill>
            <a:schemeClr val="tx1"/>
          </a:solidFill>
          <a:latin typeface="+mn-lt"/>
          <a:ea typeface="+mn-ea"/>
          <a:cs typeface="+mn-cs"/>
        </a:defRPr>
      </a:lvl9pPr>
    </p:bodyStyle>
    <p:otherStyle>
      <a:defPPr>
        <a:defRPr lang="en-US"/>
      </a:defPPr>
      <a:lvl1pPr marL="0" algn="l" defTabSz="3834079" rtl="0" eaLnBrk="1" latinLnBrk="0" hangingPunct="1">
        <a:defRPr sz="7547" kern="1200">
          <a:solidFill>
            <a:schemeClr val="tx1"/>
          </a:solidFill>
          <a:latin typeface="+mn-lt"/>
          <a:ea typeface="+mn-ea"/>
          <a:cs typeface="+mn-cs"/>
        </a:defRPr>
      </a:lvl1pPr>
      <a:lvl2pPr marL="1917040" algn="l" defTabSz="3834079" rtl="0" eaLnBrk="1" latinLnBrk="0" hangingPunct="1">
        <a:defRPr sz="7547" kern="1200">
          <a:solidFill>
            <a:schemeClr val="tx1"/>
          </a:solidFill>
          <a:latin typeface="+mn-lt"/>
          <a:ea typeface="+mn-ea"/>
          <a:cs typeface="+mn-cs"/>
        </a:defRPr>
      </a:lvl2pPr>
      <a:lvl3pPr marL="3834079" algn="l" defTabSz="3834079" rtl="0" eaLnBrk="1" latinLnBrk="0" hangingPunct="1">
        <a:defRPr sz="7547" kern="1200">
          <a:solidFill>
            <a:schemeClr val="tx1"/>
          </a:solidFill>
          <a:latin typeface="+mn-lt"/>
          <a:ea typeface="+mn-ea"/>
          <a:cs typeface="+mn-cs"/>
        </a:defRPr>
      </a:lvl3pPr>
      <a:lvl4pPr marL="5751119" algn="l" defTabSz="3834079" rtl="0" eaLnBrk="1" latinLnBrk="0" hangingPunct="1">
        <a:defRPr sz="7547" kern="1200">
          <a:solidFill>
            <a:schemeClr val="tx1"/>
          </a:solidFill>
          <a:latin typeface="+mn-lt"/>
          <a:ea typeface="+mn-ea"/>
          <a:cs typeface="+mn-cs"/>
        </a:defRPr>
      </a:lvl4pPr>
      <a:lvl5pPr marL="7668158" algn="l" defTabSz="3834079" rtl="0" eaLnBrk="1" latinLnBrk="0" hangingPunct="1">
        <a:defRPr sz="7547" kern="1200">
          <a:solidFill>
            <a:schemeClr val="tx1"/>
          </a:solidFill>
          <a:latin typeface="+mn-lt"/>
          <a:ea typeface="+mn-ea"/>
          <a:cs typeface="+mn-cs"/>
        </a:defRPr>
      </a:lvl5pPr>
      <a:lvl6pPr marL="9585198" algn="l" defTabSz="3834079" rtl="0" eaLnBrk="1" latinLnBrk="0" hangingPunct="1">
        <a:defRPr sz="7547" kern="1200">
          <a:solidFill>
            <a:schemeClr val="tx1"/>
          </a:solidFill>
          <a:latin typeface="+mn-lt"/>
          <a:ea typeface="+mn-ea"/>
          <a:cs typeface="+mn-cs"/>
        </a:defRPr>
      </a:lvl6pPr>
      <a:lvl7pPr marL="11502238" algn="l" defTabSz="3834079" rtl="0" eaLnBrk="1" latinLnBrk="0" hangingPunct="1">
        <a:defRPr sz="7547" kern="1200">
          <a:solidFill>
            <a:schemeClr val="tx1"/>
          </a:solidFill>
          <a:latin typeface="+mn-lt"/>
          <a:ea typeface="+mn-ea"/>
          <a:cs typeface="+mn-cs"/>
        </a:defRPr>
      </a:lvl7pPr>
      <a:lvl8pPr marL="13419277" algn="l" defTabSz="3834079" rtl="0" eaLnBrk="1" latinLnBrk="0" hangingPunct="1">
        <a:defRPr sz="7547" kern="1200">
          <a:solidFill>
            <a:schemeClr val="tx1"/>
          </a:solidFill>
          <a:latin typeface="+mn-lt"/>
          <a:ea typeface="+mn-ea"/>
          <a:cs typeface="+mn-cs"/>
        </a:defRPr>
      </a:lvl8pPr>
      <a:lvl9pPr marL="15336317" algn="l" defTabSz="3834079" rtl="0" eaLnBrk="1" latinLnBrk="0" hangingPunct="1">
        <a:defRPr sz="754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7921" y="2220687"/>
            <a:ext cx="44091582" cy="14051188"/>
          </a:xfrm>
        </p:spPr>
        <p:txBody>
          <a:bodyPr>
            <a:normAutofit/>
          </a:bodyPr>
          <a:lstStyle/>
          <a:p>
            <a:r>
              <a:rPr lang="en-US" dirty="0"/>
              <a:t>MODULE 3: </a:t>
            </a:r>
            <a:br>
              <a:rPr lang="en-US" dirty="0"/>
            </a:br>
            <a:r>
              <a:rPr lang="en-IN" dirty="0"/>
              <a:t>Radio Access Technologies in 5G</a:t>
            </a:r>
            <a:endParaRPr lang="en-US" dirty="0"/>
          </a:p>
        </p:txBody>
      </p:sp>
      <p:sp>
        <p:nvSpPr>
          <p:cNvPr id="3" name="Text Placeholder 2"/>
          <p:cNvSpPr>
            <a:spLocks noGrp="1"/>
          </p:cNvSpPr>
          <p:nvPr>
            <p:ph type="body" idx="1"/>
          </p:nvPr>
        </p:nvSpPr>
        <p:spPr>
          <a:xfrm>
            <a:off x="2244437" y="17951116"/>
            <a:ext cx="23423852" cy="12723210"/>
          </a:xfrm>
        </p:spPr>
        <p:txBody>
          <a:bodyPr>
            <a:noAutofit/>
          </a:bodyPr>
          <a:lstStyle/>
          <a:p>
            <a:pPr>
              <a:lnSpc>
                <a:spcPct val="100000"/>
              </a:lnSpc>
              <a:spcBef>
                <a:spcPts val="0"/>
              </a:spcBef>
            </a:pPr>
            <a:r>
              <a:rPr lang="en-US" sz="9000" dirty="0"/>
              <a:t>Introduction to Radio Access Technologies</a:t>
            </a:r>
          </a:p>
          <a:p>
            <a:pPr>
              <a:lnSpc>
                <a:spcPct val="100000"/>
              </a:lnSpc>
              <a:spcBef>
                <a:spcPts val="0"/>
              </a:spcBef>
            </a:pPr>
            <a:endParaRPr lang="en-US" sz="9000" dirty="0"/>
          </a:p>
          <a:p>
            <a:pPr>
              <a:lnSpc>
                <a:spcPct val="100000"/>
              </a:lnSpc>
              <a:spcBef>
                <a:spcPts val="0"/>
              </a:spcBef>
            </a:pPr>
            <a:r>
              <a:rPr lang="en-US" sz="9000" dirty="0"/>
              <a:t>New Radio (NR) Interface: Overview and Features </a:t>
            </a:r>
          </a:p>
          <a:p>
            <a:pPr>
              <a:lnSpc>
                <a:spcPct val="100000"/>
              </a:lnSpc>
              <a:spcBef>
                <a:spcPts val="0"/>
              </a:spcBef>
            </a:pPr>
            <a:endParaRPr lang="en-US" sz="9000" dirty="0"/>
          </a:p>
          <a:p>
            <a:pPr>
              <a:lnSpc>
                <a:spcPct val="100000"/>
              </a:lnSpc>
              <a:spcBef>
                <a:spcPts val="0"/>
              </a:spcBef>
            </a:pPr>
            <a:r>
              <a:rPr lang="en-US" sz="9000" dirty="0"/>
              <a:t>New Radio (NR) Interface: Key Technologies</a:t>
            </a:r>
          </a:p>
          <a:p>
            <a:pPr>
              <a:lnSpc>
                <a:spcPct val="100000"/>
              </a:lnSpc>
              <a:spcBef>
                <a:spcPts val="0"/>
              </a:spcBef>
            </a:pPr>
            <a:endParaRPr lang="en-US" sz="9000" dirty="0"/>
          </a:p>
          <a:p>
            <a:pPr>
              <a:lnSpc>
                <a:spcPct val="100000"/>
              </a:lnSpc>
              <a:spcBef>
                <a:spcPts val="0"/>
              </a:spcBef>
            </a:pPr>
            <a:r>
              <a:rPr lang="en-US" sz="9000" dirty="0"/>
              <a:t>Massive MIMO in 5G</a:t>
            </a:r>
          </a:p>
        </p:txBody>
      </p:sp>
      <p:sp>
        <p:nvSpPr>
          <p:cNvPr id="5" name="Footer Placeholder 4"/>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7" name="Date Placeholder 6"/>
          <p:cNvSpPr>
            <a:spLocks noGrp="1"/>
          </p:cNvSpPr>
          <p:nvPr>
            <p:ph type="dt" sz="half" idx="10"/>
          </p:nvPr>
        </p:nvSpPr>
        <p:spPr/>
        <p:txBody>
          <a:bodyPr/>
          <a:lstStyle/>
          <a:p>
            <a:fld id="{EB0CC385-C1A1-4AE6-90ED-41A0B4077A1B}" type="datetime1">
              <a:rPr lang="en-US" smtClean="0"/>
              <a:pPr/>
              <a:t>3/10/2024</a:t>
            </a:fld>
            <a:endParaRPr lang="en-US"/>
          </a:p>
        </p:txBody>
      </p:sp>
      <p:sp>
        <p:nvSpPr>
          <p:cNvPr id="8" name="Slide Number Placeholder 7"/>
          <p:cNvSpPr>
            <a:spLocks noGrp="1"/>
          </p:cNvSpPr>
          <p:nvPr>
            <p:ph type="sldNum" sz="quarter" idx="12"/>
          </p:nvPr>
        </p:nvSpPr>
        <p:spPr/>
        <p:txBody>
          <a:bodyPr/>
          <a:lstStyle/>
          <a:p>
            <a:pPr algn="ctr"/>
            <a:fld id="{62231297-CF50-461C-A890-3A434146D1DB}" type="slidenum">
              <a:rPr lang="en-US" smtClean="0"/>
              <a:pPr algn="ctr"/>
              <a:t>1</a:t>
            </a:fld>
            <a:endParaRPr lang="en-US" dirty="0"/>
          </a:p>
        </p:txBody>
      </p:sp>
      <p:sp>
        <p:nvSpPr>
          <p:cNvPr id="9" name="Text Placeholder 2"/>
          <p:cNvSpPr txBox="1">
            <a:spLocks/>
          </p:cNvSpPr>
          <p:nvPr/>
        </p:nvSpPr>
        <p:spPr>
          <a:xfrm>
            <a:off x="26430289" y="17951115"/>
            <a:ext cx="23423852" cy="12723210"/>
          </a:xfrm>
          <a:prstGeom prst="rect">
            <a:avLst/>
          </a:prstGeom>
        </p:spPr>
        <p:txBody>
          <a:bodyPr vert="horz" lIns="91440" tIns="45720" rIns="91440" bIns="45720" rtlCol="0">
            <a:noAutofit/>
          </a:bodyPr>
          <a:lstStyle>
            <a:lvl1pPr marL="0" indent="0" algn="l" defTabSz="3834079" rtl="0" eaLnBrk="1" latinLnBrk="0" hangingPunct="1">
              <a:lnSpc>
                <a:spcPct val="90000"/>
              </a:lnSpc>
              <a:spcBef>
                <a:spcPts val="4193"/>
              </a:spcBef>
              <a:buFont typeface="Arial" panose="020B0604020202020204" pitchFamily="34" charset="0"/>
              <a:buNone/>
              <a:defRPr sz="10063" kern="1200">
                <a:solidFill>
                  <a:schemeClr val="accent4">
                    <a:lumMod val="50000"/>
                  </a:schemeClr>
                </a:solidFill>
                <a:latin typeface="Times New Roman" panose="02020603050405020304" pitchFamily="18" charset="0"/>
                <a:ea typeface="+mn-ea"/>
                <a:cs typeface="Times New Roman" panose="02020603050405020304" pitchFamily="18" charset="0"/>
              </a:defRPr>
            </a:lvl1pPr>
            <a:lvl2pPr marL="1917040" indent="0" algn="l" defTabSz="3834079" rtl="0" eaLnBrk="1" latinLnBrk="0" hangingPunct="1">
              <a:lnSpc>
                <a:spcPct val="90000"/>
              </a:lnSpc>
              <a:spcBef>
                <a:spcPts val="2097"/>
              </a:spcBef>
              <a:buFont typeface="Arial" panose="020B0604020202020204" pitchFamily="34" charset="0"/>
              <a:buNone/>
              <a:defRPr sz="8386" kern="1200">
                <a:solidFill>
                  <a:schemeClr val="tx1">
                    <a:tint val="75000"/>
                  </a:schemeClr>
                </a:solidFill>
                <a:latin typeface="Times New Roman" panose="02020603050405020304" pitchFamily="18" charset="0"/>
                <a:ea typeface="+mn-ea"/>
                <a:cs typeface="Times New Roman" panose="02020603050405020304" pitchFamily="18" charset="0"/>
              </a:defRPr>
            </a:lvl2pPr>
            <a:lvl3pPr marL="3834079" indent="0" algn="l" defTabSz="3834079" rtl="0" eaLnBrk="1" latinLnBrk="0" hangingPunct="1">
              <a:lnSpc>
                <a:spcPct val="90000"/>
              </a:lnSpc>
              <a:spcBef>
                <a:spcPts val="2097"/>
              </a:spcBef>
              <a:buFont typeface="Arial" panose="020B0604020202020204" pitchFamily="34" charset="0"/>
              <a:buNone/>
              <a:defRPr sz="7547" kern="1200">
                <a:solidFill>
                  <a:schemeClr val="tx1">
                    <a:tint val="75000"/>
                  </a:schemeClr>
                </a:solidFill>
                <a:latin typeface="Times New Roman" panose="02020603050405020304" pitchFamily="18" charset="0"/>
                <a:ea typeface="+mn-ea"/>
                <a:cs typeface="Times New Roman" panose="02020603050405020304" pitchFamily="18" charset="0"/>
              </a:defRPr>
            </a:lvl3pPr>
            <a:lvl4pPr marL="5751119" indent="0" algn="l" defTabSz="3834079" rtl="0" eaLnBrk="1" latinLnBrk="0" hangingPunct="1">
              <a:lnSpc>
                <a:spcPct val="90000"/>
              </a:lnSpc>
              <a:spcBef>
                <a:spcPts val="2097"/>
              </a:spcBef>
              <a:buFont typeface="Arial" panose="020B0604020202020204" pitchFamily="34" charset="0"/>
              <a:buNone/>
              <a:defRPr sz="6709" kern="1200">
                <a:solidFill>
                  <a:schemeClr val="tx1">
                    <a:tint val="75000"/>
                  </a:schemeClr>
                </a:solidFill>
                <a:latin typeface="Times New Roman" panose="02020603050405020304" pitchFamily="18" charset="0"/>
                <a:ea typeface="+mn-ea"/>
                <a:cs typeface="Times New Roman" panose="02020603050405020304" pitchFamily="18" charset="0"/>
              </a:defRPr>
            </a:lvl4pPr>
            <a:lvl5pPr marL="7668158" indent="0" algn="l" defTabSz="3834079" rtl="0" eaLnBrk="1" latinLnBrk="0" hangingPunct="1">
              <a:lnSpc>
                <a:spcPct val="90000"/>
              </a:lnSpc>
              <a:spcBef>
                <a:spcPts val="2097"/>
              </a:spcBef>
              <a:buFont typeface="Arial" panose="020B0604020202020204" pitchFamily="34" charset="0"/>
              <a:buNone/>
              <a:defRPr sz="6709" kern="1200">
                <a:solidFill>
                  <a:schemeClr val="tx1">
                    <a:tint val="75000"/>
                  </a:schemeClr>
                </a:solidFill>
                <a:latin typeface="Times New Roman" panose="02020603050405020304" pitchFamily="18" charset="0"/>
                <a:ea typeface="+mn-ea"/>
                <a:cs typeface="Times New Roman" panose="02020603050405020304" pitchFamily="18" charset="0"/>
              </a:defRPr>
            </a:lvl5pPr>
            <a:lvl6pPr marL="9585198" indent="0" algn="l" defTabSz="3834079" rtl="0" eaLnBrk="1" latinLnBrk="0" hangingPunct="1">
              <a:lnSpc>
                <a:spcPct val="90000"/>
              </a:lnSpc>
              <a:spcBef>
                <a:spcPts val="2097"/>
              </a:spcBef>
              <a:buFont typeface="Arial" panose="020B0604020202020204" pitchFamily="34" charset="0"/>
              <a:buNone/>
              <a:defRPr sz="6709" kern="1200">
                <a:solidFill>
                  <a:schemeClr val="tx1">
                    <a:tint val="75000"/>
                  </a:schemeClr>
                </a:solidFill>
                <a:latin typeface="+mn-lt"/>
                <a:ea typeface="+mn-ea"/>
                <a:cs typeface="+mn-cs"/>
              </a:defRPr>
            </a:lvl6pPr>
            <a:lvl7pPr marL="11502238" indent="0" algn="l" defTabSz="3834079" rtl="0" eaLnBrk="1" latinLnBrk="0" hangingPunct="1">
              <a:lnSpc>
                <a:spcPct val="90000"/>
              </a:lnSpc>
              <a:spcBef>
                <a:spcPts val="2097"/>
              </a:spcBef>
              <a:buFont typeface="Arial" panose="020B0604020202020204" pitchFamily="34" charset="0"/>
              <a:buNone/>
              <a:defRPr sz="6709" kern="1200">
                <a:solidFill>
                  <a:schemeClr val="tx1">
                    <a:tint val="75000"/>
                  </a:schemeClr>
                </a:solidFill>
                <a:latin typeface="+mn-lt"/>
                <a:ea typeface="+mn-ea"/>
                <a:cs typeface="+mn-cs"/>
              </a:defRPr>
            </a:lvl7pPr>
            <a:lvl8pPr marL="13419277" indent="0" algn="l" defTabSz="3834079" rtl="0" eaLnBrk="1" latinLnBrk="0" hangingPunct="1">
              <a:lnSpc>
                <a:spcPct val="90000"/>
              </a:lnSpc>
              <a:spcBef>
                <a:spcPts val="2097"/>
              </a:spcBef>
              <a:buFont typeface="Arial" panose="020B0604020202020204" pitchFamily="34" charset="0"/>
              <a:buNone/>
              <a:defRPr sz="6709" kern="1200">
                <a:solidFill>
                  <a:schemeClr val="tx1">
                    <a:tint val="75000"/>
                  </a:schemeClr>
                </a:solidFill>
                <a:latin typeface="+mn-lt"/>
                <a:ea typeface="+mn-ea"/>
                <a:cs typeface="+mn-cs"/>
              </a:defRPr>
            </a:lvl8pPr>
            <a:lvl9pPr marL="15336317" indent="0" algn="l" defTabSz="3834079" rtl="0" eaLnBrk="1" latinLnBrk="0" hangingPunct="1">
              <a:lnSpc>
                <a:spcPct val="90000"/>
              </a:lnSpc>
              <a:spcBef>
                <a:spcPts val="2097"/>
              </a:spcBef>
              <a:buFont typeface="Arial" panose="020B0604020202020204" pitchFamily="34" charset="0"/>
              <a:buNone/>
              <a:defRPr sz="6709" kern="1200">
                <a:solidFill>
                  <a:schemeClr val="tx1">
                    <a:tint val="75000"/>
                  </a:schemeClr>
                </a:solidFill>
                <a:latin typeface="+mn-lt"/>
                <a:ea typeface="+mn-ea"/>
                <a:cs typeface="+mn-cs"/>
              </a:defRPr>
            </a:lvl9pPr>
          </a:lstStyle>
          <a:p>
            <a:pPr>
              <a:lnSpc>
                <a:spcPct val="100000"/>
              </a:lnSpc>
              <a:spcBef>
                <a:spcPts val="0"/>
              </a:spcBef>
            </a:pPr>
            <a:r>
              <a:rPr lang="en-US" sz="9000" dirty="0"/>
              <a:t>Beamforming in 5G</a:t>
            </a:r>
          </a:p>
          <a:p>
            <a:pPr>
              <a:lnSpc>
                <a:spcPct val="100000"/>
              </a:lnSpc>
              <a:spcBef>
                <a:spcPts val="0"/>
              </a:spcBef>
            </a:pPr>
            <a:endParaRPr lang="en-US" sz="9000" dirty="0"/>
          </a:p>
          <a:p>
            <a:pPr>
              <a:lnSpc>
                <a:spcPct val="100000"/>
              </a:lnSpc>
              <a:spcBef>
                <a:spcPts val="0"/>
              </a:spcBef>
            </a:pPr>
            <a:r>
              <a:rPr lang="en-US" sz="9000" dirty="0"/>
              <a:t>Beamforming Types </a:t>
            </a:r>
          </a:p>
          <a:p>
            <a:pPr>
              <a:lnSpc>
                <a:spcPct val="100000"/>
              </a:lnSpc>
              <a:spcBef>
                <a:spcPts val="0"/>
              </a:spcBef>
            </a:pPr>
            <a:endParaRPr lang="en-US" sz="9000" dirty="0"/>
          </a:p>
          <a:p>
            <a:pPr>
              <a:lnSpc>
                <a:spcPct val="100000"/>
              </a:lnSpc>
              <a:spcBef>
                <a:spcPts val="0"/>
              </a:spcBef>
            </a:pPr>
            <a:r>
              <a:rPr lang="en-US" sz="9000" dirty="0"/>
              <a:t>Small Cells in 5G</a:t>
            </a:r>
          </a:p>
          <a:p>
            <a:pPr>
              <a:lnSpc>
                <a:spcPct val="100000"/>
              </a:lnSpc>
              <a:spcBef>
                <a:spcPts val="0"/>
              </a:spcBef>
            </a:pPr>
            <a:endParaRPr lang="en-US" sz="9000" dirty="0"/>
          </a:p>
          <a:p>
            <a:pPr>
              <a:lnSpc>
                <a:spcPct val="100000"/>
              </a:lnSpc>
              <a:spcBef>
                <a:spcPts val="0"/>
              </a:spcBef>
            </a:pPr>
            <a:r>
              <a:rPr lang="en-US" sz="9000" dirty="0" err="1"/>
              <a:t>HetNets</a:t>
            </a:r>
            <a:r>
              <a:rPr lang="en-US" sz="9000" dirty="0"/>
              <a:t> in 5G</a:t>
            </a:r>
          </a:p>
          <a:p>
            <a:pPr>
              <a:lnSpc>
                <a:spcPct val="100000"/>
              </a:lnSpc>
              <a:spcBef>
                <a:spcPts val="0"/>
              </a:spcBef>
            </a:pPr>
            <a:endParaRPr lang="en-US" sz="9000" dirty="0"/>
          </a:p>
          <a:p>
            <a:pPr>
              <a:lnSpc>
                <a:spcPct val="100000"/>
              </a:lnSpc>
              <a:spcBef>
                <a:spcPts val="0"/>
              </a:spcBef>
            </a:pPr>
            <a:r>
              <a:rPr lang="en-US" sz="9000" dirty="0"/>
              <a:t>Millimeter wave Communication;</a:t>
            </a:r>
          </a:p>
        </p:txBody>
      </p:sp>
    </p:spTree>
    <p:extLst>
      <p:ext uri="{BB962C8B-B14F-4D97-AF65-F5344CB8AC3E}">
        <p14:creationId xmlns:p14="http://schemas.microsoft.com/office/powerpoint/2010/main" xmlns="" val="248846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left)">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wipe(left)">
                                      <p:cBhvr>
                                        <p:cTn id="27" dur="500"/>
                                        <p:tgtEl>
                                          <p:spTgt spid="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wipe(left)">
                                      <p:cBhvr>
                                        <p:cTn id="32" dur="500"/>
                                        <p:tgtEl>
                                          <p:spTgt spid="9">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xEl>
                                              <p:pRg st="4" end="4"/>
                                            </p:txEl>
                                          </p:spTgt>
                                        </p:tgtEl>
                                        <p:attrNameLst>
                                          <p:attrName>style.visibility</p:attrName>
                                        </p:attrNameLst>
                                      </p:cBhvr>
                                      <p:to>
                                        <p:strVal val="visible"/>
                                      </p:to>
                                    </p:set>
                                    <p:animEffect transition="in" filter="wipe(left)">
                                      <p:cBhvr>
                                        <p:cTn id="37" dur="500"/>
                                        <p:tgtEl>
                                          <p:spTgt spid="9">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9">
                                            <p:txEl>
                                              <p:pRg st="6" end="6"/>
                                            </p:txEl>
                                          </p:spTgt>
                                        </p:tgtEl>
                                        <p:attrNameLst>
                                          <p:attrName>style.visibility</p:attrName>
                                        </p:attrNameLst>
                                      </p:cBhvr>
                                      <p:to>
                                        <p:strVal val="visible"/>
                                      </p:to>
                                    </p:set>
                                    <p:animEffect transition="in" filter="wipe(left)">
                                      <p:cBhvr>
                                        <p:cTn id="42" dur="500"/>
                                        <p:tgtEl>
                                          <p:spTgt spid="9">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9">
                                            <p:txEl>
                                              <p:pRg st="8" end="8"/>
                                            </p:txEl>
                                          </p:spTgt>
                                        </p:tgtEl>
                                        <p:attrNameLst>
                                          <p:attrName>style.visibility</p:attrName>
                                        </p:attrNameLst>
                                      </p:cBhvr>
                                      <p:to>
                                        <p:strVal val="visible"/>
                                      </p:to>
                                    </p:set>
                                    <p:animEffect transition="in" filter="wipe(left)">
                                      <p:cBhvr>
                                        <p:cTn id="47"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65A7F4A-DA17-476D-B47E-923C355D22AA}"/>
              </a:ext>
            </a:extLst>
          </p:cNvPr>
          <p:cNvSpPr>
            <a:spLocks noGrp="1"/>
          </p:cNvSpPr>
          <p:nvPr>
            <p:ph idx="1"/>
          </p:nvPr>
        </p:nvSpPr>
        <p:spPr>
          <a:xfrm>
            <a:off x="2160336" y="7363735"/>
            <a:ext cx="47674463" cy="23310591"/>
          </a:xfrm>
        </p:spPr>
        <p:txBody>
          <a:bodyPr>
            <a:normAutofit lnSpcReduction="10000"/>
          </a:bodyPr>
          <a:lstStyle/>
          <a:p>
            <a:pPr marL="0" indent="0">
              <a:buNone/>
            </a:pPr>
            <a:r>
              <a:rPr lang="en-IN" b="1" dirty="0"/>
              <a:t>What components make up a RAN?</a:t>
            </a:r>
          </a:p>
          <a:p>
            <a:r>
              <a:rPr lang="en-IN" sz="10000" dirty="0">
                <a:solidFill>
                  <a:srgbClr val="FF0000"/>
                </a:solidFill>
                <a:highlight>
                  <a:srgbClr val="FFFF00"/>
                </a:highlight>
              </a:rPr>
              <a:t>A RAN is made up of three essential elements:</a:t>
            </a:r>
          </a:p>
          <a:p>
            <a:pPr marL="1371600" indent="-1371600">
              <a:buFont typeface="+mj-lt"/>
              <a:buAutoNum type="arabicPeriod"/>
            </a:pPr>
            <a:r>
              <a:rPr lang="en-IN" b="1" dirty="0"/>
              <a:t>Antennas</a:t>
            </a:r>
            <a:r>
              <a:rPr lang="en-IN" dirty="0"/>
              <a:t> convert electrical signals into radio waves.</a:t>
            </a:r>
          </a:p>
          <a:p>
            <a:pPr marL="1371600" indent="-1371600">
              <a:buFont typeface="+mj-lt"/>
              <a:buAutoNum type="arabicPeriod"/>
            </a:pPr>
            <a:r>
              <a:rPr lang="en-IN" dirty="0"/>
              <a:t>Radios transform digital information into signals that can be sent wirelessly and ensure that </a:t>
            </a:r>
            <a:r>
              <a:rPr lang="en-IN" b="1" dirty="0"/>
              <a:t>transmissions</a:t>
            </a:r>
            <a:r>
              <a:rPr lang="en-IN" dirty="0"/>
              <a:t> are in the correct frequency bands with the right power levels.</a:t>
            </a:r>
          </a:p>
          <a:p>
            <a:pPr marL="1371600" indent="-1371600">
              <a:buFont typeface="+mj-lt"/>
              <a:buAutoNum type="arabicPeriod"/>
            </a:pPr>
            <a:r>
              <a:rPr lang="en-IN" dirty="0"/>
              <a:t>Baseband units </a:t>
            </a:r>
            <a:r>
              <a:rPr lang="en-IN" b="1" dirty="0"/>
              <a:t>(BBUs</a:t>
            </a:r>
            <a:r>
              <a:rPr lang="en-IN" dirty="0"/>
              <a:t>) provide a set of signal processing functions that make wireless communication possible. </a:t>
            </a:r>
            <a:br>
              <a:rPr lang="en-IN" dirty="0"/>
            </a:br>
            <a:r>
              <a:rPr lang="en-IN" dirty="0"/>
              <a:t>Traditional baseband uses custom electronics combined with multiple lines of code to enable wireless communication, typically using </a:t>
            </a:r>
            <a:br>
              <a:rPr lang="en-IN" dirty="0"/>
            </a:br>
            <a:r>
              <a:rPr lang="en-IN" dirty="0"/>
              <a:t>the licensed radio spectrum. </a:t>
            </a:r>
            <a:br>
              <a:rPr lang="en-IN" dirty="0"/>
            </a:br>
            <a:r>
              <a:rPr lang="en-IN" dirty="0"/>
              <a:t>BBU processing detects errors, secures the wireless signal and </a:t>
            </a:r>
            <a:br>
              <a:rPr lang="en-IN" dirty="0"/>
            </a:br>
            <a:r>
              <a:rPr lang="en-IN" dirty="0"/>
              <a:t>ensures that wireless resources are used effectively.</a:t>
            </a:r>
          </a:p>
        </p:txBody>
      </p:sp>
      <p:sp>
        <p:nvSpPr>
          <p:cNvPr id="2" name="Title 1"/>
          <p:cNvSpPr>
            <a:spLocks noGrp="1"/>
          </p:cNvSpPr>
          <p:nvPr>
            <p:ph type="title"/>
          </p:nvPr>
        </p:nvSpPr>
        <p:spPr>
          <a:xfrm>
            <a:off x="2160337" y="773718"/>
            <a:ext cx="40751149" cy="6262365"/>
          </a:xfrm>
        </p:spPr>
        <p:txBody>
          <a:bodyPr/>
          <a:lstStyle/>
          <a:p>
            <a:r>
              <a:rPr lang="en-US" dirty="0"/>
              <a:t>Introduction to Radio Access Technologies</a:t>
            </a:r>
          </a:p>
        </p:txBody>
      </p:sp>
      <p:sp>
        <p:nvSpPr>
          <p:cNvPr id="4" name="Date Placeholder 3"/>
          <p:cNvSpPr>
            <a:spLocks noGrp="1"/>
          </p:cNvSpPr>
          <p:nvPr>
            <p:ph type="dt" sz="half" idx="10"/>
          </p:nvPr>
        </p:nvSpPr>
        <p:spPr/>
        <p:txBody>
          <a:bodyPr/>
          <a:lstStyle/>
          <a:p>
            <a:fld id="{0F693F9A-D3E4-4224-84ED-B8ACF14E3373}" type="datetime1">
              <a:rPr lang="en-US" smtClean="0"/>
              <a:pPr/>
              <a:t>3/10/2024</a:t>
            </a:fld>
            <a:endParaRPr lang="en-US"/>
          </a:p>
        </p:txBody>
      </p:sp>
      <p:sp>
        <p:nvSpPr>
          <p:cNvPr id="5" name="Footer Placeholder 4"/>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p:cNvSpPr>
            <a:spLocks noGrp="1"/>
          </p:cNvSpPr>
          <p:nvPr>
            <p:ph type="sldNum" sz="quarter" idx="12"/>
          </p:nvPr>
        </p:nvSpPr>
        <p:spPr/>
        <p:txBody>
          <a:bodyPr/>
          <a:lstStyle/>
          <a:p>
            <a:pPr algn="ctr"/>
            <a:fld id="{62231297-CF50-461C-A890-3A434146D1DB}" type="slidenum">
              <a:rPr lang="en-US" smtClean="0"/>
              <a:pPr algn="ctr"/>
              <a:t>10</a:t>
            </a:fld>
            <a:endParaRPr lang="en-US" dirty="0"/>
          </a:p>
        </p:txBody>
      </p:sp>
      <p:pic>
        <p:nvPicPr>
          <p:cNvPr id="7" name="Picture 6">
            <a:extLst>
              <a:ext uri="{FF2B5EF4-FFF2-40B4-BE49-F238E27FC236}">
                <a16:creationId xmlns:a16="http://schemas.microsoft.com/office/drawing/2014/main" xmlns="" id="{1450BC43-26BB-421D-A587-4E2719FD4C1B}"/>
              </a:ext>
            </a:extLst>
          </p:cNvPr>
          <p:cNvPicPr>
            <a:picLocks noChangeAspect="1"/>
          </p:cNvPicPr>
          <p:nvPr/>
        </p:nvPicPr>
        <p:blipFill>
          <a:blip r:embed="rId2"/>
          <a:stretch>
            <a:fillRect/>
          </a:stretch>
        </p:blipFill>
        <p:spPr>
          <a:xfrm>
            <a:off x="45268094" y="24838958"/>
            <a:ext cx="5835368" cy="5835368"/>
          </a:xfrm>
          <a:prstGeom prst="rect">
            <a:avLst/>
          </a:prstGeom>
        </p:spPr>
      </p:pic>
    </p:spTree>
    <p:extLst>
      <p:ext uri="{BB962C8B-B14F-4D97-AF65-F5344CB8AC3E}">
        <p14:creationId xmlns:p14="http://schemas.microsoft.com/office/powerpoint/2010/main" xmlns="" val="3178080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65A7F4A-DA17-476D-B47E-923C355D22AA}"/>
              </a:ext>
            </a:extLst>
          </p:cNvPr>
          <p:cNvSpPr>
            <a:spLocks noGrp="1"/>
          </p:cNvSpPr>
          <p:nvPr>
            <p:ph idx="1"/>
          </p:nvPr>
        </p:nvSpPr>
        <p:spPr>
          <a:xfrm>
            <a:off x="2160336" y="7363735"/>
            <a:ext cx="47674463" cy="23310591"/>
          </a:xfrm>
        </p:spPr>
        <p:txBody>
          <a:bodyPr>
            <a:normAutofit/>
          </a:bodyPr>
          <a:lstStyle/>
          <a:p>
            <a:pPr marL="0" indent="0">
              <a:buNone/>
            </a:pPr>
            <a:r>
              <a:rPr lang="en-IN" b="1" dirty="0"/>
              <a:t>What is RAN in 5G?</a:t>
            </a:r>
          </a:p>
          <a:p>
            <a:r>
              <a:rPr lang="en-IN" dirty="0"/>
              <a:t>The 5G New Radio (5G NR) standard is the latest radio interface and radio access technology for 5G cellular technology. </a:t>
            </a:r>
          </a:p>
          <a:p>
            <a:r>
              <a:rPr lang="en-IN" dirty="0"/>
              <a:t>The interface supports multiple frequency bands, including sub-6 gigahertz bands and </a:t>
            </a:r>
            <a:r>
              <a:rPr lang="en-IN" dirty="0" err="1"/>
              <a:t>millimeter</a:t>
            </a:r>
            <a:r>
              <a:rPr lang="en-IN" dirty="0"/>
              <a:t> wave (</a:t>
            </a:r>
            <a:r>
              <a:rPr lang="en-IN" dirty="0" err="1"/>
              <a:t>mmWave</a:t>
            </a:r>
            <a:r>
              <a:rPr lang="en-IN" dirty="0"/>
              <a:t>) bands, such as 24 GHz, 28 GHz and higher. </a:t>
            </a:r>
          </a:p>
          <a:p>
            <a:r>
              <a:rPr lang="en-IN" dirty="0"/>
              <a:t>The </a:t>
            </a:r>
            <a:r>
              <a:rPr lang="en-IN" dirty="0" err="1"/>
              <a:t>mmWave</a:t>
            </a:r>
            <a:r>
              <a:rPr lang="en-IN" dirty="0"/>
              <a:t> bands offer 1+ gigabits per second download speeds, </a:t>
            </a:r>
            <a:br>
              <a:rPr lang="en-IN" dirty="0"/>
            </a:br>
            <a:r>
              <a:rPr lang="en-IN" dirty="0"/>
              <a:t>but they have reduced ranges compared to sub-6 GHz services.</a:t>
            </a:r>
          </a:p>
        </p:txBody>
      </p:sp>
      <p:sp>
        <p:nvSpPr>
          <p:cNvPr id="2" name="Title 1"/>
          <p:cNvSpPr>
            <a:spLocks noGrp="1"/>
          </p:cNvSpPr>
          <p:nvPr>
            <p:ph type="title"/>
          </p:nvPr>
        </p:nvSpPr>
        <p:spPr>
          <a:xfrm>
            <a:off x="2160337" y="773718"/>
            <a:ext cx="40751149" cy="6262365"/>
          </a:xfrm>
        </p:spPr>
        <p:txBody>
          <a:bodyPr/>
          <a:lstStyle/>
          <a:p>
            <a:r>
              <a:rPr lang="en-US" dirty="0"/>
              <a:t>Introduction to Radio Access Technologies</a:t>
            </a:r>
          </a:p>
        </p:txBody>
      </p:sp>
      <p:sp>
        <p:nvSpPr>
          <p:cNvPr id="4" name="Date Placeholder 3"/>
          <p:cNvSpPr>
            <a:spLocks noGrp="1"/>
          </p:cNvSpPr>
          <p:nvPr>
            <p:ph type="dt" sz="half" idx="10"/>
          </p:nvPr>
        </p:nvSpPr>
        <p:spPr/>
        <p:txBody>
          <a:bodyPr/>
          <a:lstStyle/>
          <a:p>
            <a:fld id="{1A89096E-FBDB-4095-AC75-FE06B87B1CE7}" type="datetime1">
              <a:rPr lang="en-US" smtClean="0"/>
              <a:pPr/>
              <a:t>3/10/2024</a:t>
            </a:fld>
            <a:endParaRPr lang="en-US"/>
          </a:p>
        </p:txBody>
      </p:sp>
      <p:sp>
        <p:nvSpPr>
          <p:cNvPr id="5" name="Footer Placeholder 4"/>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p:cNvSpPr>
            <a:spLocks noGrp="1"/>
          </p:cNvSpPr>
          <p:nvPr>
            <p:ph type="sldNum" sz="quarter" idx="12"/>
          </p:nvPr>
        </p:nvSpPr>
        <p:spPr/>
        <p:txBody>
          <a:bodyPr/>
          <a:lstStyle/>
          <a:p>
            <a:pPr algn="ctr"/>
            <a:fld id="{62231297-CF50-461C-A890-3A434146D1DB}" type="slidenum">
              <a:rPr lang="en-US" smtClean="0"/>
              <a:pPr algn="ctr"/>
              <a:t>11</a:t>
            </a:fld>
            <a:endParaRPr lang="en-US" dirty="0"/>
          </a:p>
        </p:txBody>
      </p:sp>
      <p:pic>
        <p:nvPicPr>
          <p:cNvPr id="7" name="Picture 6">
            <a:extLst>
              <a:ext uri="{FF2B5EF4-FFF2-40B4-BE49-F238E27FC236}">
                <a16:creationId xmlns:a16="http://schemas.microsoft.com/office/drawing/2014/main" xmlns="" id="{1450BC43-26BB-421D-A587-4E2719FD4C1B}"/>
              </a:ext>
            </a:extLst>
          </p:cNvPr>
          <p:cNvPicPr>
            <a:picLocks noChangeAspect="1"/>
          </p:cNvPicPr>
          <p:nvPr/>
        </p:nvPicPr>
        <p:blipFill>
          <a:blip r:embed="rId2"/>
          <a:stretch>
            <a:fillRect/>
          </a:stretch>
        </p:blipFill>
        <p:spPr>
          <a:xfrm>
            <a:off x="45268094" y="24838958"/>
            <a:ext cx="5835368" cy="5835368"/>
          </a:xfrm>
          <a:prstGeom prst="rect">
            <a:avLst/>
          </a:prstGeom>
        </p:spPr>
      </p:pic>
    </p:spTree>
    <p:extLst>
      <p:ext uri="{BB962C8B-B14F-4D97-AF65-F5344CB8AC3E}">
        <p14:creationId xmlns:p14="http://schemas.microsoft.com/office/powerpoint/2010/main" xmlns="" val="1179452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
            <a:extLst>
              <a:ext uri="{FF2B5EF4-FFF2-40B4-BE49-F238E27FC236}">
                <a16:creationId xmlns:a16="http://schemas.microsoft.com/office/drawing/2014/main" xmlns="" id="{BD6BBBB8-C77B-4E92-A522-B499B5C3ACDC}"/>
              </a:ext>
            </a:extLst>
          </p:cNvPr>
          <p:cNvSpPr/>
          <p:nvPr/>
        </p:nvSpPr>
        <p:spPr>
          <a:xfrm>
            <a:off x="19828431" y="9755993"/>
            <a:ext cx="31257819" cy="15313482"/>
          </a:xfrm>
          <a:prstGeom prst="rect">
            <a:avLst/>
          </a:prstGeom>
          <a:blipFill>
            <a:blip r:embed="rId2" cstate="print"/>
            <a:stretch>
              <a:fillRect/>
            </a:stretch>
          </a:blipFill>
        </p:spPr>
        <p:txBody>
          <a:bodyPr wrap="square" lIns="0" tIns="0" rIns="0" bIns="0" rtlCol="0">
            <a:spAutoFit/>
          </a:bodyPr>
          <a:lstStyle/>
          <a:p>
            <a:endParaRPr/>
          </a:p>
        </p:txBody>
      </p:sp>
      <p:pic>
        <p:nvPicPr>
          <p:cNvPr id="11" name="Picture 10" descr="A picture containing graphical user interface&#10;&#10;Description automatically generated">
            <a:extLst>
              <a:ext uri="{FF2B5EF4-FFF2-40B4-BE49-F238E27FC236}">
                <a16:creationId xmlns:a16="http://schemas.microsoft.com/office/drawing/2014/main" xmlns="" id="{C4E08421-058E-4E0B-9A07-13B0D2EE0B75}"/>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7212" y="6530518"/>
            <a:ext cx="19811219" cy="24382676"/>
          </a:xfrm>
          <a:prstGeom prst="rect">
            <a:avLst/>
          </a:prstGeom>
        </p:spPr>
      </p:pic>
      <p:sp>
        <p:nvSpPr>
          <p:cNvPr id="2" name="Title 1"/>
          <p:cNvSpPr>
            <a:spLocks noGrp="1"/>
          </p:cNvSpPr>
          <p:nvPr>
            <p:ph type="title"/>
          </p:nvPr>
        </p:nvSpPr>
        <p:spPr>
          <a:xfrm>
            <a:off x="2160337" y="773718"/>
            <a:ext cx="40751149" cy="6262365"/>
          </a:xfrm>
        </p:spPr>
        <p:txBody>
          <a:bodyPr>
            <a:normAutofit/>
          </a:bodyPr>
          <a:lstStyle/>
          <a:p>
            <a:r>
              <a:rPr lang="en-IN" dirty="0"/>
              <a:t>New Radio (NR) Interface:</a:t>
            </a:r>
            <a:br>
              <a:rPr lang="en-IN" dirty="0"/>
            </a:br>
            <a:r>
              <a:rPr lang="en-IN" dirty="0"/>
              <a:t>Overview and Features </a:t>
            </a:r>
            <a:endParaRPr lang="en-US" dirty="0"/>
          </a:p>
        </p:txBody>
      </p:sp>
      <p:sp>
        <p:nvSpPr>
          <p:cNvPr id="4" name="Date Placeholder 3"/>
          <p:cNvSpPr>
            <a:spLocks noGrp="1"/>
          </p:cNvSpPr>
          <p:nvPr>
            <p:ph type="dt" sz="half" idx="10"/>
          </p:nvPr>
        </p:nvSpPr>
        <p:spPr/>
        <p:txBody>
          <a:bodyPr/>
          <a:lstStyle/>
          <a:p>
            <a:fld id="{A10D4DAC-9AD5-4028-9557-B728BCB728A5}" type="datetime1">
              <a:rPr lang="en-US" smtClean="0"/>
              <a:pPr/>
              <a:t>3/10/2024</a:t>
            </a:fld>
            <a:endParaRPr lang="en-US"/>
          </a:p>
        </p:txBody>
      </p:sp>
      <p:sp>
        <p:nvSpPr>
          <p:cNvPr id="5" name="Footer Placeholder 4"/>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p:cNvSpPr>
            <a:spLocks noGrp="1"/>
          </p:cNvSpPr>
          <p:nvPr>
            <p:ph type="sldNum" sz="quarter" idx="12"/>
          </p:nvPr>
        </p:nvSpPr>
        <p:spPr/>
        <p:txBody>
          <a:bodyPr/>
          <a:lstStyle/>
          <a:p>
            <a:pPr algn="ctr"/>
            <a:fld id="{62231297-CF50-461C-A890-3A434146D1DB}" type="slidenum">
              <a:rPr lang="en-US" smtClean="0"/>
              <a:pPr algn="ctr"/>
              <a:t>12</a:t>
            </a:fld>
            <a:endParaRPr lang="en-US" dirty="0"/>
          </a:p>
        </p:txBody>
      </p:sp>
      <p:sp>
        <p:nvSpPr>
          <p:cNvPr id="18" name="object 4">
            <a:extLst>
              <a:ext uri="{FF2B5EF4-FFF2-40B4-BE49-F238E27FC236}">
                <a16:creationId xmlns:a16="http://schemas.microsoft.com/office/drawing/2014/main" xmlns="" id="{95D67494-9D91-4451-B7D8-FCA412E129F1}"/>
              </a:ext>
            </a:extLst>
          </p:cNvPr>
          <p:cNvSpPr txBox="1"/>
          <p:nvPr/>
        </p:nvSpPr>
        <p:spPr>
          <a:xfrm>
            <a:off x="38083004" y="11576439"/>
            <a:ext cx="16473625" cy="523413"/>
          </a:xfrm>
          <a:prstGeom prst="rect">
            <a:avLst/>
          </a:prstGeom>
        </p:spPr>
        <p:txBody>
          <a:bodyPr vert="horz" wrap="square" lIns="0" tIns="0" rIns="0" bIns="0" rtlCol="0">
            <a:spAutoFit/>
          </a:bodyPr>
          <a:lstStyle/>
          <a:p>
            <a:pPr marL="0" marR="0">
              <a:lnSpc>
                <a:spcPts val="1806"/>
              </a:lnSpc>
              <a:spcBef>
                <a:spcPts val="0"/>
              </a:spcBef>
              <a:spcAft>
                <a:spcPts val="0"/>
              </a:spcAft>
            </a:pPr>
            <a:r>
              <a:rPr sz="12000" dirty="0">
                <a:solidFill>
                  <a:srgbClr val="F7F8FA"/>
                </a:solidFill>
                <a:latin typeface="GKPMTO+Microsoft Sans Serif"/>
                <a:cs typeface="GKPMTO+Microsoft Sans Serif"/>
              </a:rPr>
              <a:t>March 24th,</a:t>
            </a:r>
            <a:r>
              <a:rPr sz="12000" spc="22" dirty="0">
                <a:solidFill>
                  <a:srgbClr val="F7F8FA"/>
                </a:solidFill>
                <a:latin typeface="GKPMTO+Microsoft Sans Serif"/>
                <a:cs typeface="GKPMTO+Microsoft Sans Serif"/>
              </a:rPr>
              <a:t> </a:t>
            </a:r>
            <a:r>
              <a:rPr sz="12000" dirty="0">
                <a:solidFill>
                  <a:srgbClr val="F7F8FA"/>
                </a:solidFill>
                <a:latin typeface="GKPMTO+Microsoft Sans Serif"/>
                <a:cs typeface="GKPMTO+Microsoft Sans Serif"/>
              </a:rPr>
              <a:t>2022</a:t>
            </a:r>
          </a:p>
        </p:txBody>
      </p:sp>
      <p:sp>
        <p:nvSpPr>
          <p:cNvPr id="19" name="object 5">
            <a:extLst>
              <a:ext uri="{FF2B5EF4-FFF2-40B4-BE49-F238E27FC236}">
                <a16:creationId xmlns:a16="http://schemas.microsoft.com/office/drawing/2014/main" xmlns="" id="{153BB318-D558-4E16-B7D1-945888173CF9}"/>
              </a:ext>
            </a:extLst>
          </p:cNvPr>
          <p:cNvSpPr txBox="1"/>
          <p:nvPr/>
        </p:nvSpPr>
        <p:spPr>
          <a:xfrm>
            <a:off x="26218124" y="11716650"/>
            <a:ext cx="15335259" cy="523413"/>
          </a:xfrm>
          <a:prstGeom prst="rect">
            <a:avLst/>
          </a:prstGeom>
        </p:spPr>
        <p:txBody>
          <a:bodyPr vert="horz" wrap="square" lIns="0" tIns="0" rIns="0" bIns="0" rtlCol="0">
            <a:spAutoFit/>
          </a:bodyPr>
          <a:lstStyle/>
          <a:p>
            <a:pPr marL="0" marR="0">
              <a:lnSpc>
                <a:spcPts val="1806"/>
              </a:lnSpc>
              <a:spcBef>
                <a:spcPts val="0"/>
              </a:spcBef>
              <a:spcAft>
                <a:spcPts val="0"/>
              </a:spcAft>
            </a:pPr>
            <a:r>
              <a:rPr lang="en-IN" sz="12000" dirty="0">
                <a:solidFill>
                  <a:srgbClr val="F7F8FA"/>
                </a:solidFill>
                <a:latin typeface="GKPMTO+Microsoft Sans Serif"/>
                <a:cs typeface="GKPMTO+Microsoft Sans Serif"/>
              </a:rPr>
              <a:t>San Diego, CA</a:t>
            </a:r>
            <a:endParaRPr sz="12000" dirty="0">
              <a:solidFill>
                <a:srgbClr val="F7F8FA"/>
              </a:solidFill>
              <a:latin typeface="GKPMTO+Microsoft Sans Serif"/>
              <a:cs typeface="GKPMTO+Microsoft Sans Serif"/>
            </a:endParaRPr>
          </a:p>
        </p:txBody>
      </p:sp>
      <p:sp>
        <p:nvSpPr>
          <p:cNvPr id="20" name="object 6">
            <a:extLst>
              <a:ext uri="{FF2B5EF4-FFF2-40B4-BE49-F238E27FC236}">
                <a16:creationId xmlns:a16="http://schemas.microsoft.com/office/drawing/2014/main" xmlns="" id="{805E4A6F-0AF5-49C3-ACC6-BE90DC9A9D0D}"/>
              </a:ext>
            </a:extLst>
          </p:cNvPr>
          <p:cNvSpPr txBox="1"/>
          <p:nvPr/>
        </p:nvSpPr>
        <p:spPr>
          <a:xfrm>
            <a:off x="20641901" y="15219930"/>
            <a:ext cx="26487704" cy="3354765"/>
          </a:xfrm>
          <a:prstGeom prst="rect">
            <a:avLst/>
          </a:prstGeom>
        </p:spPr>
        <p:txBody>
          <a:bodyPr vert="horz" wrap="square" lIns="0" tIns="0" rIns="0" bIns="0" rtlCol="0">
            <a:spAutoFit/>
          </a:bodyPr>
          <a:lstStyle/>
          <a:p>
            <a:pPr marL="0" marR="0">
              <a:spcBef>
                <a:spcPts val="0"/>
              </a:spcBef>
              <a:spcAft>
                <a:spcPts val="0"/>
              </a:spcAft>
            </a:pPr>
            <a:r>
              <a:rPr sz="13800" dirty="0">
                <a:solidFill>
                  <a:srgbClr val="F7F8FA"/>
                </a:solidFill>
                <a:latin typeface="GKPMTO+Microsoft Sans Serif"/>
                <a:cs typeface="GKPMTO+Microsoft Sans Serif"/>
              </a:rPr>
              <a:t>3GPP Release 17:</a:t>
            </a:r>
          </a:p>
          <a:p>
            <a:pPr marL="0" marR="0">
              <a:spcBef>
                <a:spcPts val="0"/>
              </a:spcBef>
              <a:spcAft>
                <a:spcPts val="0"/>
              </a:spcAft>
            </a:pPr>
            <a:r>
              <a:rPr sz="8000" dirty="0">
                <a:solidFill>
                  <a:srgbClr val="F7F8FA"/>
                </a:solidFill>
                <a:latin typeface="GKPMTO+Microsoft Sans Serif"/>
                <a:cs typeface="GKPMTO+Microsoft Sans Serif"/>
              </a:rPr>
              <a:t>Completing the first</a:t>
            </a:r>
            <a:r>
              <a:rPr sz="8000" spc="20" dirty="0">
                <a:solidFill>
                  <a:srgbClr val="F7F8FA"/>
                </a:solidFill>
                <a:latin typeface="GKPMTO+Microsoft Sans Serif"/>
                <a:cs typeface="GKPMTO+Microsoft Sans Serif"/>
              </a:rPr>
              <a:t> </a:t>
            </a:r>
            <a:r>
              <a:rPr sz="8000" dirty="0">
                <a:solidFill>
                  <a:srgbClr val="F7F8FA"/>
                </a:solidFill>
                <a:latin typeface="GKPMTO+Microsoft Sans Serif"/>
                <a:cs typeface="GKPMTO+Microsoft Sans Serif"/>
              </a:rPr>
              <a:t>phase</a:t>
            </a:r>
            <a:r>
              <a:rPr sz="8000" spc="-10" dirty="0">
                <a:solidFill>
                  <a:srgbClr val="F7F8FA"/>
                </a:solidFill>
                <a:latin typeface="GKPMTO+Microsoft Sans Serif"/>
                <a:cs typeface="GKPMTO+Microsoft Sans Serif"/>
              </a:rPr>
              <a:t> </a:t>
            </a:r>
            <a:r>
              <a:rPr sz="8000" dirty="0">
                <a:solidFill>
                  <a:srgbClr val="F7F8FA"/>
                </a:solidFill>
                <a:latin typeface="GKPMTO+Microsoft Sans Serif"/>
                <a:cs typeface="GKPMTO+Microsoft Sans Serif"/>
              </a:rPr>
              <a:t>of</a:t>
            </a:r>
            <a:r>
              <a:rPr sz="8000" spc="10" dirty="0">
                <a:solidFill>
                  <a:srgbClr val="F7F8FA"/>
                </a:solidFill>
                <a:latin typeface="GKPMTO+Microsoft Sans Serif"/>
                <a:cs typeface="GKPMTO+Microsoft Sans Serif"/>
              </a:rPr>
              <a:t> </a:t>
            </a:r>
            <a:r>
              <a:rPr sz="8000" dirty="0">
                <a:solidFill>
                  <a:srgbClr val="F7F8FA"/>
                </a:solidFill>
                <a:latin typeface="GKPMTO+Microsoft Sans Serif"/>
                <a:cs typeface="GKPMTO+Microsoft Sans Serif"/>
              </a:rPr>
              <a:t>the 5G evolution</a:t>
            </a:r>
          </a:p>
        </p:txBody>
      </p:sp>
      <p:sp>
        <p:nvSpPr>
          <p:cNvPr id="21" name="object 7">
            <a:extLst>
              <a:ext uri="{FF2B5EF4-FFF2-40B4-BE49-F238E27FC236}">
                <a16:creationId xmlns:a16="http://schemas.microsoft.com/office/drawing/2014/main" xmlns="" id="{CFDB35D4-D763-415E-970C-39EB8092A10A}"/>
              </a:ext>
            </a:extLst>
          </p:cNvPr>
          <p:cNvSpPr txBox="1"/>
          <p:nvPr/>
        </p:nvSpPr>
        <p:spPr>
          <a:xfrm>
            <a:off x="19792334" y="20898755"/>
            <a:ext cx="28448094" cy="1846659"/>
          </a:xfrm>
          <a:prstGeom prst="rect">
            <a:avLst/>
          </a:prstGeom>
        </p:spPr>
        <p:txBody>
          <a:bodyPr vert="horz" wrap="square" lIns="0" tIns="0" rIns="0" bIns="0" rtlCol="0">
            <a:spAutoFit/>
          </a:bodyPr>
          <a:lstStyle/>
          <a:p>
            <a:pPr marL="0" marR="0">
              <a:spcBef>
                <a:spcPts val="0"/>
              </a:spcBef>
              <a:spcAft>
                <a:spcPts val="0"/>
              </a:spcAft>
            </a:pPr>
            <a:r>
              <a:rPr sz="6000" dirty="0">
                <a:solidFill>
                  <a:srgbClr val="F7F8FA"/>
                </a:solidFill>
                <a:latin typeface="GKPMTO+Microsoft Sans Serif"/>
                <a:cs typeface="GKPMTO+Microsoft Sans Serif"/>
              </a:rPr>
              <a:t>To bring</a:t>
            </a:r>
            <a:r>
              <a:rPr sz="6000" spc="-11" dirty="0">
                <a:solidFill>
                  <a:srgbClr val="F7F8FA"/>
                </a:solidFill>
                <a:latin typeface="GKPMTO+Microsoft Sans Serif"/>
                <a:cs typeface="GKPMTO+Microsoft Sans Serif"/>
              </a:rPr>
              <a:t> </a:t>
            </a:r>
            <a:r>
              <a:rPr sz="6000" dirty="0">
                <a:solidFill>
                  <a:srgbClr val="F7F8FA"/>
                </a:solidFill>
                <a:latin typeface="GKPMTO+Microsoft Sans Serif"/>
                <a:cs typeface="GKPMTO+Microsoft Sans Serif"/>
              </a:rPr>
              <a:t>new system</a:t>
            </a:r>
            <a:r>
              <a:rPr sz="6000" spc="-31" dirty="0">
                <a:solidFill>
                  <a:srgbClr val="F7F8FA"/>
                </a:solidFill>
                <a:latin typeface="GKPMTO+Microsoft Sans Serif"/>
                <a:cs typeface="GKPMTO+Microsoft Sans Serif"/>
              </a:rPr>
              <a:t> </a:t>
            </a:r>
            <a:r>
              <a:rPr sz="6000" dirty="0">
                <a:solidFill>
                  <a:srgbClr val="F7F8FA"/>
                </a:solidFill>
                <a:latin typeface="GKPMTO+Microsoft Sans Serif"/>
                <a:cs typeface="GKPMTO+Microsoft Sans Serif"/>
              </a:rPr>
              <a:t>capabilities and expand</a:t>
            </a:r>
            <a:r>
              <a:rPr sz="6000" spc="-14" dirty="0">
                <a:solidFill>
                  <a:srgbClr val="F7F8FA"/>
                </a:solidFill>
                <a:latin typeface="GKPMTO+Microsoft Sans Serif"/>
                <a:cs typeface="GKPMTO+Microsoft Sans Serif"/>
              </a:rPr>
              <a:t> </a:t>
            </a:r>
            <a:r>
              <a:rPr sz="6000" dirty="0">
                <a:solidFill>
                  <a:srgbClr val="F7F8FA"/>
                </a:solidFill>
                <a:latin typeface="GKPMTO+Microsoft Sans Serif"/>
                <a:cs typeface="GKPMTO+Microsoft Sans Serif"/>
              </a:rPr>
              <a:t>5G</a:t>
            </a:r>
          </a:p>
          <a:p>
            <a:pPr marL="0" marR="0">
              <a:spcBef>
                <a:spcPts val="37"/>
              </a:spcBef>
              <a:spcAft>
                <a:spcPts val="0"/>
              </a:spcAft>
            </a:pPr>
            <a:r>
              <a:rPr sz="6000" dirty="0">
                <a:solidFill>
                  <a:srgbClr val="F7F8FA"/>
                </a:solidFill>
                <a:latin typeface="GKPMTO+Microsoft Sans Serif"/>
                <a:cs typeface="GKPMTO+Microsoft Sans Serif"/>
              </a:rPr>
              <a:t>to new devices,</a:t>
            </a:r>
            <a:r>
              <a:rPr sz="6000" spc="-14" dirty="0">
                <a:solidFill>
                  <a:srgbClr val="F7F8FA"/>
                </a:solidFill>
                <a:latin typeface="GKPMTO+Microsoft Sans Serif"/>
                <a:cs typeface="GKPMTO+Microsoft Sans Serif"/>
              </a:rPr>
              <a:t> </a:t>
            </a:r>
            <a:r>
              <a:rPr sz="6000" dirty="0">
                <a:solidFill>
                  <a:srgbClr val="F7F8FA"/>
                </a:solidFill>
                <a:latin typeface="GKPMTO+Microsoft Sans Serif"/>
                <a:cs typeface="GKPMTO+Microsoft Sans Serif"/>
              </a:rPr>
              <a:t>applications,</a:t>
            </a:r>
            <a:r>
              <a:rPr sz="6000" spc="-18" dirty="0">
                <a:solidFill>
                  <a:srgbClr val="F7F8FA"/>
                </a:solidFill>
                <a:latin typeface="GKPMTO+Microsoft Sans Serif"/>
                <a:cs typeface="GKPMTO+Microsoft Sans Serif"/>
              </a:rPr>
              <a:t> </a:t>
            </a:r>
            <a:r>
              <a:rPr sz="6000" dirty="0">
                <a:solidFill>
                  <a:srgbClr val="F7F8FA"/>
                </a:solidFill>
                <a:latin typeface="GKPMTO+Microsoft Sans Serif"/>
                <a:cs typeface="GKPMTO+Microsoft Sans Serif"/>
              </a:rPr>
              <a:t>and</a:t>
            </a:r>
            <a:r>
              <a:rPr sz="6000" spc="-10" dirty="0">
                <a:solidFill>
                  <a:srgbClr val="F7F8FA"/>
                </a:solidFill>
                <a:latin typeface="GKPMTO+Microsoft Sans Serif"/>
                <a:cs typeface="GKPMTO+Microsoft Sans Serif"/>
              </a:rPr>
              <a:t> </a:t>
            </a:r>
            <a:r>
              <a:rPr sz="6000" dirty="0">
                <a:solidFill>
                  <a:srgbClr val="F7F8FA"/>
                </a:solidFill>
                <a:latin typeface="GKPMTO+Microsoft Sans Serif"/>
                <a:cs typeface="GKPMTO+Microsoft Sans Serif"/>
              </a:rPr>
              <a:t>deployment</a:t>
            </a:r>
          </a:p>
        </p:txBody>
      </p:sp>
    </p:spTree>
    <p:extLst>
      <p:ext uri="{BB962C8B-B14F-4D97-AF65-F5344CB8AC3E}">
        <p14:creationId xmlns:p14="http://schemas.microsoft.com/office/powerpoint/2010/main" xmlns="" val="176879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0CEA68F4-34BF-4F9B-9A7B-261E52C275B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57198" y="5024838"/>
            <a:ext cx="50400000" cy="28349998"/>
          </a:xfrm>
          <a:prstGeom prst="rect">
            <a:avLst/>
          </a:prstGeom>
        </p:spPr>
      </p:pic>
      <p:sp>
        <p:nvSpPr>
          <p:cNvPr id="2" name="Title 1"/>
          <p:cNvSpPr>
            <a:spLocks noGrp="1"/>
          </p:cNvSpPr>
          <p:nvPr>
            <p:ph type="title"/>
          </p:nvPr>
        </p:nvSpPr>
        <p:spPr>
          <a:xfrm>
            <a:off x="2160337" y="773718"/>
            <a:ext cx="40751149" cy="6262365"/>
          </a:xfrm>
        </p:spPr>
        <p:txBody>
          <a:bodyPr>
            <a:normAutofit/>
          </a:bodyPr>
          <a:lstStyle/>
          <a:p>
            <a:r>
              <a:rPr lang="en-IN" dirty="0"/>
              <a:t>New Radio (NR) Interface:</a:t>
            </a:r>
            <a:br>
              <a:rPr lang="en-IN" dirty="0"/>
            </a:br>
            <a:r>
              <a:rPr lang="en-IN" dirty="0"/>
              <a:t>Overview and Features </a:t>
            </a:r>
            <a:endParaRPr lang="en-US" dirty="0"/>
          </a:p>
        </p:txBody>
      </p:sp>
      <p:sp>
        <p:nvSpPr>
          <p:cNvPr id="4" name="Date Placeholder 3"/>
          <p:cNvSpPr>
            <a:spLocks noGrp="1"/>
          </p:cNvSpPr>
          <p:nvPr>
            <p:ph type="dt" sz="half" idx="10"/>
          </p:nvPr>
        </p:nvSpPr>
        <p:spPr/>
        <p:txBody>
          <a:bodyPr/>
          <a:lstStyle/>
          <a:p>
            <a:fld id="{C43F4564-DB8A-480E-B7E7-20F3985DD978}" type="datetime1">
              <a:rPr lang="en-US" smtClean="0"/>
              <a:pPr/>
              <a:t>3/10/2024</a:t>
            </a:fld>
            <a:endParaRPr lang="en-US"/>
          </a:p>
        </p:txBody>
      </p:sp>
      <p:sp>
        <p:nvSpPr>
          <p:cNvPr id="5" name="Footer Placeholder 4"/>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p:cNvSpPr>
            <a:spLocks noGrp="1"/>
          </p:cNvSpPr>
          <p:nvPr>
            <p:ph type="sldNum" sz="quarter" idx="12"/>
          </p:nvPr>
        </p:nvSpPr>
        <p:spPr/>
        <p:txBody>
          <a:bodyPr/>
          <a:lstStyle/>
          <a:p>
            <a:pPr algn="ctr"/>
            <a:fld id="{62231297-CF50-461C-A890-3A434146D1DB}" type="slidenum">
              <a:rPr lang="en-US" smtClean="0"/>
              <a:pPr algn="ctr"/>
              <a:t>13</a:t>
            </a:fld>
            <a:endParaRPr lang="en-US" dirty="0"/>
          </a:p>
        </p:txBody>
      </p:sp>
    </p:spTree>
    <p:extLst>
      <p:ext uri="{BB962C8B-B14F-4D97-AF65-F5344CB8AC3E}">
        <p14:creationId xmlns:p14="http://schemas.microsoft.com/office/powerpoint/2010/main" xmlns="" val="25094143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6F4D28F-11A5-41E6-A5DC-D4F6089826CA}"/>
              </a:ext>
            </a:extLst>
          </p:cNvPr>
          <p:cNvPicPr>
            <a:picLocks noChangeAspect="1"/>
          </p:cNvPicPr>
          <p:nvPr/>
        </p:nvPicPr>
        <p:blipFill rotWithShape="1">
          <a:blip r:embed="rId2"/>
          <a:srcRect t="23039"/>
          <a:stretch/>
        </p:blipFill>
        <p:spPr>
          <a:xfrm>
            <a:off x="-1383173" y="8407677"/>
            <a:ext cx="54603620" cy="23638243"/>
          </a:xfrm>
          <a:prstGeom prst="rect">
            <a:avLst/>
          </a:prstGeom>
        </p:spPr>
      </p:pic>
      <p:sp>
        <p:nvSpPr>
          <p:cNvPr id="2" name="Title 1"/>
          <p:cNvSpPr>
            <a:spLocks noGrp="1"/>
          </p:cNvSpPr>
          <p:nvPr>
            <p:ph type="title"/>
          </p:nvPr>
        </p:nvSpPr>
        <p:spPr>
          <a:xfrm>
            <a:off x="2160337" y="773718"/>
            <a:ext cx="40751149" cy="6262365"/>
          </a:xfrm>
        </p:spPr>
        <p:txBody>
          <a:bodyPr>
            <a:normAutofit/>
          </a:bodyPr>
          <a:lstStyle/>
          <a:p>
            <a:r>
              <a:rPr lang="en-IN" dirty="0"/>
              <a:t>New Radio (NR) Interface:</a:t>
            </a:r>
            <a:br>
              <a:rPr lang="en-IN" dirty="0"/>
            </a:br>
            <a:r>
              <a:rPr lang="en-IN" dirty="0"/>
              <a:t>Overview and Features </a:t>
            </a:r>
            <a:endParaRPr lang="en-US" dirty="0"/>
          </a:p>
        </p:txBody>
      </p:sp>
      <p:sp>
        <p:nvSpPr>
          <p:cNvPr id="4" name="Date Placeholder 3"/>
          <p:cNvSpPr>
            <a:spLocks noGrp="1"/>
          </p:cNvSpPr>
          <p:nvPr>
            <p:ph type="dt" sz="half" idx="10"/>
          </p:nvPr>
        </p:nvSpPr>
        <p:spPr/>
        <p:txBody>
          <a:bodyPr/>
          <a:lstStyle/>
          <a:p>
            <a:fld id="{C43F4564-DB8A-480E-B7E7-20F3985DD978}" type="datetime1">
              <a:rPr lang="en-US" smtClean="0"/>
              <a:pPr/>
              <a:t>3/10/2024</a:t>
            </a:fld>
            <a:endParaRPr lang="en-US"/>
          </a:p>
        </p:txBody>
      </p:sp>
      <p:sp>
        <p:nvSpPr>
          <p:cNvPr id="5" name="Footer Placeholder 4"/>
          <p:cNvSpPr>
            <a:spLocks noGrp="1"/>
          </p:cNvSpPr>
          <p:nvPr>
            <p:ph type="ftr" sz="quarter" idx="11"/>
          </p:nvPr>
        </p:nvSpPr>
        <p:spPr/>
        <p:txBody>
          <a:bodyPr/>
          <a:lstStyle/>
          <a:p>
            <a:r>
              <a:rPr lang="en-US" dirty="0"/>
              <a:t>18ECO127T :: 5G Technology – An Overview :: Unit-3 </a:t>
            </a:r>
          </a:p>
        </p:txBody>
      </p:sp>
      <p:sp>
        <p:nvSpPr>
          <p:cNvPr id="6" name="Slide Number Placeholder 5"/>
          <p:cNvSpPr>
            <a:spLocks noGrp="1"/>
          </p:cNvSpPr>
          <p:nvPr>
            <p:ph type="sldNum" sz="quarter" idx="12"/>
          </p:nvPr>
        </p:nvSpPr>
        <p:spPr/>
        <p:txBody>
          <a:bodyPr/>
          <a:lstStyle/>
          <a:p>
            <a:pPr algn="ctr"/>
            <a:fld id="{62231297-CF50-461C-A890-3A434146D1DB}" type="slidenum">
              <a:rPr lang="en-US" smtClean="0"/>
              <a:pPr algn="ctr"/>
              <a:t>14</a:t>
            </a:fld>
            <a:endParaRPr lang="en-US" dirty="0"/>
          </a:p>
        </p:txBody>
      </p:sp>
    </p:spTree>
    <p:extLst>
      <p:ext uri="{BB962C8B-B14F-4D97-AF65-F5344CB8AC3E}">
        <p14:creationId xmlns:p14="http://schemas.microsoft.com/office/powerpoint/2010/main" xmlns="" val="6243252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2A53E181-B025-4912-8C10-FBC7E723AC3C}"/>
              </a:ext>
            </a:extLst>
          </p:cNvPr>
          <p:cNvPicPr>
            <a:picLocks noChangeAspect="1"/>
          </p:cNvPicPr>
          <p:nvPr/>
        </p:nvPicPr>
        <p:blipFill>
          <a:blip r:embed="rId2"/>
          <a:stretch>
            <a:fillRect/>
          </a:stretch>
        </p:blipFill>
        <p:spPr>
          <a:xfrm>
            <a:off x="200909" y="7172494"/>
            <a:ext cx="44800003" cy="25200000"/>
          </a:xfrm>
          <a:prstGeom prst="rect">
            <a:avLst/>
          </a:prstGeom>
        </p:spPr>
      </p:pic>
      <p:sp>
        <p:nvSpPr>
          <p:cNvPr id="2" name="Title 1"/>
          <p:cNvSpPr>
            <a:spLocks noGrp="1"/>
          </p:cNvSpPr>
          <p:nvPr>
            <p:ph type="title"/>
          </p:nvPr>
        </p:nvSpPr>
        <p:spPr>
          <a:xfrm>
            <a:off x="2160337" y="773718"/>
            <a:ext cx="40751149" cy="6262365"/>
          </a:xfrm>
        </p:spPr>
        <p:txBody>
          <a:bodyPr>
            <a:normAutofit/>
          </a:bodyPr>
          <a:lstStyle/>
          <a:p>
            <a:r>
              <a:rPr lang="en-IN" dirty="0"/>
              <a:t>New Radio (NR) Interface:</a:t>
            </a:r>
            <a:br>
              <a:rPr lang="en-IN" dirty="0"/>
            </a:br>
            <a:r>
              <a:rPr lang="en-IN" dirty="0"/>
              <a:t>Overview and Features </a:t>
            </a:r>
            <a:endParaRPr lang="en-US" dirty="0"/>
          </a:p>
        </p:txBody>
      </p:sp>
      <p:sp>
        <p:nvSpPr>
          <p:cNvPr id="4" name="Date Placeholder 3"/>
          <p:cNvSpPr>
            <a:spLocks noGrp="1"/>
          </p:cNvSpPr>
          <p:nvPr>
            <p:ph type="dt" sz="half" idx="10"/>
          </p:nvPr>
        </p:nvSpPr>
        <p:spPr/>
        <p:txBody>
          <a:bodyPr/>
          <a:lstStyle/>
          <a:p>
            <a:fld id="{C43F4564-DB8A-480E-B7E7-20F3985DD978}" type="datetime1">
              <a:rPr lang="en-US" smtClean="0"/>
              <a:pPr/>
              <a:t>3/10/2024</a:t>
            </a:fld>
            <a:endParaRPr lang="en-US"/>
          </a:p>
        </p:txBody>
      </p:sp>
      <p:sp>
        <p:nvSpPr>
          <p:cNvPr id="5" name="Footer Placeholder 4"/>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p:cNvSpPr>
            <a:spLocks noGrp="1"/>
          </p:cNvSpPr>
          <p:nvPr>
            <p:ph type="sldNum" sz="quarter" idx="12"/>
          </p:nvPr>
        </p:nvSpPr>
        <p:spPr/>
        <p:txBody>
          <a:bodyPr/>
          <a:lstStyle/>
          <a:p>
            <a:pPr algn="ctr"/>
            <a:fld id="{62231297-CF50-461C-A890-3A434146D1DB}" type="slidenum">
              <a:rPr lang="en-US" smtClean="0"/>
              <a:pPr algn="ctr"/>
              <a:t>15</a:t>
            </a:fld>
            <a:endParaRPr lang="en-US" dirty="0"/>
          </a:p>
        </p:txBody>
      </p:sp>
    </p:spTree>
    <p:extLst>
      <p:ext uri="{BB962C8B-B14F-4D97-AF65-F5344CB8AC3E}">
        <p14:creationId xmlns:p14="http://schemas.microsoft.com/office/powerpoint/2010/main" xmlns="" val="35874310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137B2AA-B7AD-4922-AC77-C7976D97B134}"/>
              </a:ext>
            </a:extLst>
          </p:cNvPr>
          <p:cNvPicPr>
            <a:picLocks noChangeAspect="1"/>
          </p:cNvPicPr>
          <p:nvPr/>
        </p:nvPicPr>
        <p:blipFill>
          <a:blip r:embed="rId2"/>
          <a:stretch>
            <a:fillRect/>
          </a:stretch>
        </p:blipFill>
        <p:spPr>
          <a:xfrm>
            <a:off x="304800" y="6183288"/>
            <a:ext cx="44800004" cy="25200000"/>
          </a:xfrm>
          <a:prstGeom prst="rect">
            <a:avLst/>
          </a:prstGeom>
        </p:spPr>
      </p:pic>
      <p:sp>
        <p:nvSpPr>
          <p:cNvPr id="2" name="Title 1"/>
          <p:cNvSpPr>
            <a:spLocks noGrp="1"/>
          </p:cNvSpPr>
          <p:nvPr>
            <p:ph type="title"/>
          </p:nvPr>
        </p:nvSpPr>
        <p:spPr>
          <a:xfrm>
            <a:off x="2160337" y="773718"/>
            <a:ext cx="40751149" cy="6262365"/>
          </a:xfrm>
        </p:spPr>
        <p:txBody>
          <a:bodyPr>
            <a:normAutofit/>
          </a:bodyPr>
          <a:lstStyle/>
          <a:p>
            <a:r>
              <a:rPr lang="en-IN" dirty="0"/>
              <a:t>New Radio (NR) Interface:</a:t>
            </a:r>
            <a:br>
              <a:rPr lang="en-IN" dirty="0"/>
            </a:br>
            <a:r>
              <a:rPr lang="en-IN" dirty="0"/>
              <a:t>Overview and Features </a:t>
            </a:r>
            <a:endParaRPr lang="en-US" dirty="0"/>
          </a:p>
        </p:txBody>
      </p:sp>
      <p:sp>
        <p:nvSpPr>
          <p:cNvPr id="4" name="Date Placeholder 3"/>
          <p:cNvSpPr>
            <a:spLocks noGrp="1"/>
          </p:cNvSpPr>
          <p:nvPr>
            <p:ph type="dt" sz="half" idx="10"/>
          </p:nvPr>
        </p:nvSpPr>
        <p:spPr/>
        <p:txBody>
          <a:bodyPr/>
          <a:lstStyle/>
          <a:p>
            <a:fld id="{C43F4564-DB8A-480E-B7E7-20F3985DD978}" type="datetime1">
              <a:rPr lang="en-US" smtClean="0"/>
              <a:pPr/>
              <a:t>3/10/2024</a:t>
            </a:fld>
            <a:endParaRPr lang="en-US"/>
          </a:p>
        </p:txBody>
      </p:sp>
      <p:sp>
        <p:nvSpPr>
          <p:cNvPr id="5" name="Footer Placeholder 4"/>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p:cNvSpPr>
            <a:spLocks noGrp="1"/>
          </p:cNvSpPr>
          <p:nvPr>
            <p:ph type="sldNum" sz="quarter" idx="12"/>
          </p:nvPr>
        </p:nvSpPr>
        <p:spPr/>
        <p:txBody>
          <a:bodyPr/>
          <a:lstStyle/>
          <a:p>
            <a:pPr algn="ctr"/>
            <a:fld id="{62231297-CF50-461C-A890-3A434146D1DB}" type="slidenum">
              <a:rPr lang="en-US" smtClean="0"/>
              <a:pPr algn="ctr"/>
              <a:t>16</a:t>
            </a:fld>
            <a:endParaRPr lang="en-US" dirty="0"/>
          </a:p>
        </p:txBody>
      </p:sp>
      <p:sp>
        <p:nvSpPr>
          <p:cNvPr id="8" name="Rectangle 7">
            <a:extLst>
              <a:ext uri="{FF2B5EF4-FFF2-40B4-BE49-F238E27FC236}">
                <a16:creationId xmlns:a16="http://schemas.microsoft.com/office/drawing/2014/main" xmlns="" id="{E2D02A28-CD8D-4680-8014-3B9759F7010A}"/>
              </a:ext>
            </a:extLst>
          </p:cNvPr>
          <p:cNvSpPr/>
          <p:nvPr/>
        </p:nvSpPr>
        <p:spPr>
          <a:xfrm>
            <a:off x="37286741" y="16851975"/>
            <a:ext cx="12985543" cy="2290755"/>
          </a:xfrm>
          <a:prstGeom prst="rect">
            <a:avLst/>
          </a:prstGeom>
        </p:spPr>
        <p:txBody>
          <a:bodyPr wrap="none">
            <a:spAutoFit/>
          </a:bodyPr>
          <a:lstStyle/>
          <a:p>
            <a:r>
              <a:rPr lang="en-US" dirty="0"/>
              <a:t>SRS: Sounding Reference Signal</a:t>
            </a:r>
            <a:endParaRPr lang="en-IN" dirty="0"/>
          </a:p>
          <a:p>
            <a:r>
              <a:rPr lang="en-IN" dirty="0"/>
              <a:t>DCI: Downlink Control Information</a:t>
            </a:r>
          </a:p>
        </p:txBody>
      </p:sp>
    </p:spTree>
    <p:extLst>
      <p:ext uri="{BB962C8B-B14F-4D97-AF65-F5344CB8AC3E}">
        <p14:creationId xmlns:p14="http://schemas.microsoft.com/office/powerpoint/2010/main" xmlns="" val="20830986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CCBCCFC-A1B7-4340-817B-DF1C80C22456}"/>
              </a:ext>
            </a:extLst>
          </p:cNvPr>
          <p:cNvPicPr>
            <a:picLocks noChangeAspect="1"/>
          </p:cNvPicPr>
          <p:nvPr/>
        </p:nvPicPr>
        <p:blipFill>
          <a:blip r:embed="rId2"/>
          <a:stretch>
            <a:fillRect/>
          </a:stretch>
        </p:blipFill>
        <p:spPr>
          <a:xfrm>
            <a:off x="304800" y="6183288"/>
            <a:ext cx="44800004" cy="25200000"/>
          </a:xfrm>
          <a:prstGeom prst="rect">
            <a:avLst/>
          </a:prstGeom>
        </p:spPr>
      </p:pic>
      <p:sp>
        <p:nvSpPr>
          <p:cNvPr id="2" name="Title 1"/>
          <p:cNvSpPr>
            <a:spLocks noGrp="1"/>
          </p:cNvSpPr>
          <p:nvPr>
            <p:ph type="title"/>
          </p:nvPr>
        </p:nvSpPr>
        <p:spPr>
          <a:xfrm>
            <a:off x="2160337" y="773718"/>
            <a:ext cx="40751149" cy="6262365"/>
          </a:xfrm>
        </p:spPr>
        <p:txBody>
          <a:bodyPr>
            <a:normAutofit/>
          </a:bodyPr>
          <a:lstStyle/>
          <a:p>
            <a:r>
              <a:rPr lang="en-IN" dirty="0"/>
              <a:t>New Radio (NR) Interface:</a:t>
            </a:r>
            <a:br>
              <a:rPr lang="en-IN" dirty="0"/>
            </a:br>
            <a:r>
              <a:rPr lang="en-IN" dirty="0"/>
              <a:t>Overview and Features </a:t>
            </a:r>
            <a:endParaRPr lang="en-US" dirty="0"/>
          </a:p>
        </p:txBody>
      </p:sp>
      <p:sp>
        <p:nvSpPr>
          <p:cNvPr id="4" name="Date Placeholder 3"/>
          <p:cNvSpPr>
            <a:spLocks noGrp="1"/>
          </p:cNvSpPr>
          <p:nvPr>
            <p:ph type="dt" sz="half" idx="10"/>
          </p:nvPr>
        </p:nvSpPr>
        <p:spPr/>
        <p:txBody>
          <a:bodyPr/>
          <a:lstStyle/>
          <a:p>
            <a:fld id="{C43F4564-DB8A-480E-B7E7-20F3985DD978}" type="datetime1">
              <a:rPr lang="en-US" smtClean="0"/>
              <a:pPr/>
              <a:t>3/10/2024</a:t>
            </a:fld>
            <a:endParaRPr lang="en-US"/>
          </a:p>
        </p:txBody>
      </p:sp>
      <p:sp>
        <p:nvSpPr>
          <p:cNvPr id="5" name="Footer Placeholder 4"/>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p:cNvSpPr>
            <a:spLocks noGrp="1"/>
          </p:cNvSpPr>
          <p:nvPr>
            <p:ph type="sldNum" sz="quarter" idx="12"/>
          </p:nvPr>
        </p:nvSpPr>
        <p:spPr/>
        <p:txBody>
          <a:bodyPr/>
          <a:lstStyle/>
          <a:p>
            <a:pPr algn="ctr"/>
            <a:fld id="{62231297-CF50-461C-A890-3A434146D1DB}" type="slidenum">
              <a:rPr lang="en-US" smtClean="0"/>
              <a:pPr algn="ctr"/>
              <a:t>17</a:t>
            </a:fld>
            <a:endParaRPr lang="en-US" dirty="0"/>
          </a:p>
        </p:txBody>
      </p:sp>
    </p:spTree>
    <p:extLst>
      <p:ext uri="{BB962C8B-B14F-4D97-AF65-F5344CB8AC3E}">
        <p14:creationId xmlns:p14="http://schemas.microsoft.com/office/powerpoint/2010/main" xmlns="" val="20317909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81A7CE7-9C7F-4D1E-8707-5CEDAECAA15D}"/>
              </a:ext>
            </a:extLst>
          </p:cNvPr>
          <p:cNvPicPr>
            <a:picLocks noChangeAspect="1"/>
          </p:cNvPicPr>
          <p:nvPr/>
        </p:nvPicPr>
        <p:blipFill>
          <a:blip r:embed="rId2"/>
          <a:stretch>
            <a:fillRect/>
          </a:stretch>
        </p:blipFill>
        <p:spPr>
          <a:xfrm>
            <a:off x="304800" y="6081688"/>
            <a:ext cx="44800004" cy="25200000"/>
          </a:xfrm>
          <a:prstGeom prst="rect">
            <a:avLst/>
          </a:prstGeom>
        </p:spPr>
      </p:pic>
      <p:sp>
        <p:nvSpPr>
          <p:cNvPr id="2" name="Title 1"/>
          <p:cNvSpPr>
            <a:spLocks noGrp="1"/>
          </p:cNvSpPr>
          <p:nvPr>
            <p:ph type="title"/>
          </p:nvPr>
        </p:nvSpPr>
        <p:spPr>
          <a:xfrm>
            <a:off x="2160337" y="773718"/>
            <a:ext cx="40751149" cy="6262365"/>
          </a:xfrm>
        </p:spPr>
        <p:txBody>
          <a:bodyPr>
            <a:normAutofit/>
          </a:bodyPr>
          <a:lstStyle/>
          <a:p>
            <a:r>
              <a:rPr lang="en-IN" dirty="0"/>
              <a:t>New Radio (NR) Interface:</a:t>
            </a:r>
            <a:br>
              <a:rPr lang="en-IN" dirty="0"/>
            </a:br>
            <a:r>
              <a:rPr lang="en-IN" dirty="0"/>
              <a:t>Overview and Features </a:t>
            </a:r>
            <a:endParaRPr lang="en-US" dirty="0"/>
          </a:p>
        </p:txBody>
      </p:sp>
      <p:sp>
        <p:nvSpPr>
          <p:cNvPr id="4" name="Date Placeholder 3"/>
          <p:cNvSpPr>
            <a:spLocks noGrp="1"/>
          </p:cNvSpPr>
          <p:nvPr>
            <p:ph type="dt" sz="half" idx="10"/>
          </p:nvPr>
        </p:nvSpPr>
        <p:spPr/>
        <p:txBody>
          <a:bodyPr/>
          <a:lstStyle/>
          <a:p>
            <a:fld id="{C43F4564-DB8A-480E-B7E7-20F3985DD978}" type="datetime1">
              <a:rPr lang="en-US" smtClean="0"/>
              <a:pPr/>
              <a:t>3/10/2024</a:t>
            </a:fld>
            <a:endParaRPr lang="en-US"/>
          </a:p>
        </p:txBody>
      </p:sp>
      <p:sp>
        <p:nvSpPr>
          <p:cNvPr id="5" name="Footer Placeholder 4"/>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p:cNvSpPr>
            <a:spLocks noGrp="1"/>
          </p:cNvSpPr>
          <p:nvPr>
            <p:ph type="sldNum" sz="quarter" idx="12"/>
          </p:nvPr>
        </p:nvSpPr>
        <p:spPr/>
        <p:txBody>
          <a:bodyPr/>
          <a:lstStyle/>
          <a:p>
            <a:pPr algn="ctr"/>
            <a:fld id="{62231297-CF50-461C-A890-3A434146D1DB}" type="slidenum">
              <a:rPr lang="en-US" smtClean="0"/>
              <a:pPr algn="ctr"/>
              <a:t>18</a:t>
            </a:fld>
            <a:endParaRPr lang="en-US" dirty="0"/>
          </a:p>
        </p:txBody>
      </p:sp>
    </p:spTree>
    <p:extLst>
      <p:ext uri="{BB962C8B-B14F-4D97-AF65-F5344CB8AC3E}">
        <p14:creationId xmlns:p14="http://schemas.microsoft.com/office/powerpoint/2010/main" xmlns="" val="23319787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5462B57-2B86-42A7-A02B-94D133C3BA59}"/>
              </a:ext>
            </a:extLst>
          </p:cNvPr>
          <p:cNvPicPr>
            <a:picLocks noChangeAspect="1"/>
          </p:cNvPicPr>
          <p:nvPr/>
        </p:nvPicPr>
        <p:blipFill>
          <a:blip r:embed="rId2">
            <a:clrChange>
              <a:clrFrom>
                <a:srgbClr val="F7F8FA"/>
              </a:clrFrom>
              <a:clrTo>
                <a:srgbClr val="F7F8FA">
                  <a:alpha val="0"/>
                </a:srgbClr>
              </a:clrTo>
            </a:clrChange>
          </a:blip>
          <a:stretch>
            <a:fillRect/>
          </a:stretch>
        </p:blipFill>
        <p:spPr>
          <a:xfrm>
            <a:off x="304800" y="6081688"/>
            <a:ext cx="44800004" cy="25200000"/>
          </a:xfrm>
          <a:prstGeom prst="rect">
            <a:avLst/>
          </a:prstGeom>
        </p:spPr>
      </p:pic>
      <p:sp>
        <p:nvSpPr>
          <p:cNvPr id="2" name="Title 1"/>
          <p:cNvSpPr>
            <a:spLocks noGrp="1"/>
          </p:cNvSpPr>
          <p:nvPr>
            <p:ph type="title"/>
          </p:nvPr>
        </p:nvSpPr>
        <p:spPr>
          <a:xfrm>
            <a:off x="2160337" y="773718"/>
            <a:ext cx="40751149" cy="6262365"/>
          </a:xfrm>
        </p:spPr>
        <p:txBody>
          <a:bodyPr>
            <a:normAutofit/>
          </a:bodyPr>
          <a:lstStyle/>
          <a:p>
            <a:r>
              <a:rPr lang="en-IN" dirty="0"/>
              <a:t>New Radio (NR) Interface:</a:t>
            </a:r>
            <a:br>
              <a:rPr lang="en-IN" dirty="0"/>
            </a:br>
            <a:r>
              <a:rPr lang="en-IN" dirty="0"/>
              <a:t>Overview and Features </a:t>
            </a:r>
            <a:endParaRPr lang="en-US" dirty="0"/>
          </a:p>
        </p:txBody>
      </p:sp>
      <p:sp>
        <p:nvSpPr>
          <p:cNvPr id="4" name="Date Placeholder 3"/>
          <p:cNvSpPr>
            <a:spLocks noGrp="1"/>
          </p:cNvSpPr>
          <p:nvPr>
            <p:ph type="dt" sz="half" idx="10"/>
          </p:nvPr>
        </p:nvSpPr>
        <p:spPr/>
        <p:txBody>
          <a:bodyPr/>
          <a:lstStyle/>
          <a:p>
            <a:fld id="{C43F4564-DB8A-480E-B7E7-20F3985DD978}" type="datetime1">
              <a:rPr lang="en-US" smtClean="0"/>
              <a:pPr/>
              <a:t>3/10/2024</a:t>
            </a:fld>
            <a:endParaRPr lang="en-US"/>
          </a:p>
        </p:txBody>
      </p:sp>
      <p:sp>
        <p:nvSpPr>
          <p:cNvPr id="5" name="Footer Placeholder 4"/>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p:cNvSpPr>
            <a:spLocks noGrp="1"/>
          </p:cNvSpPr>
          <p:nvPr>
            <p:ph type="sldNum" sz="quarter" idx="12"/>
          </p:nvPr>
        </p:nvSpPr>
        <p:spPr/>
        <p:txBody>
          <a:bodyPr/>
          <a:lstStyle/>
          <a:p>
            <a:pPr algn="ctr"/>
            <a:fld id="{62231297-CF50-461C-A890-3A434146D1DB}" type="slidenum">
              <a:rPr lang="en-US" smtClean="0"/>
              <a:pPr algn="ctr"/>
              <a:t>19</a:t>
            </a:fld>
            <a:endParaRPr lang="en-US" dirty="0"/>
          </a:p>
        </p:txBody>
      </p:sp>
    </p:spTree>
    <p:extLst>
      <p:ext uri="{BB962C8B-B14F-4D97-AF65-F5344CB8AC3E}">
        <p14:creationId xmlns:p14="http://schemas.microsoft.com/office/powerpoint/2010/main" xmlns="" val="16725741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7921" y="2220687"/>
            <a:ext cx="44091582" cy="14051188"/>
          </a:xfrm>
        </p:spPr>
        <p:txBody>
          <a:bodyPr>
            <a:normAutofit/>
          </a:bodyPr>
          <a:lstStyle/>
          <a:p>
            <a:r>
              <a:rPr lang="en-US" dirty="0"/>
              <a:t>MODULE 3: </a:t>
            </a:r>
            <a:br>
              <a:rPr lang="en-US" dirty="0"/>
            </a:br>
            <a:r>
              <a:rPr lang="en-IN" dirty="0"/>
              <a:t>Radio Access Technologies in 5G</a:t>
            </a:r>
            <a:endParaRPr lang="en-US" dirty="0"/>
          </a:p>
        </p:txBody>
      </p:sp>
      <p:sp>
        <p:nvSpPr>
          <p:cNvPr id="3" name="Text Placeholder 2"/>
          <p:cNvSpPr>
            <a:spLocks noGrp="1"/>
          </p:cNvSpPr>
          <p:nvPr>
            <p:ph type="body" idx="1"/>
          </p:nvPr>
        </p:nvSpPr>
        <p:spPr>
          <a:xfrm>
            <a:off x="2244436" y="21074912"/>
            <a:ext cx="48876239" cy="9599413"/>
          </a:xfrm>
        </p:spPr>
        <p:txBody>
          <a:bodyPr>
            <a:normAutofit/>
          </a:bodyPr>
          <a:lstStyle/>
          <a:p>
            <a:pPr>
              <a:lnSpc>
                <a:spcPct val="100000"/>
              </a:lnSpc>
            </a:pPr>
            <a:r>
              <a:rPr lang="en-US" dirty="0"/>
              <a:t>Introduction to Radio Access Technologies</a:t>
            </a:r>
          </a:p>
          <a:p>
            <a:pPr>
              <a:lnSpc>
                <a:spcPct val="100000"/>
              </a:lnSpc>
            </a:pPr>
            <a:r>
              <a:rPr lang="en-US" sz="9600" dirty="0"/>
              <a:t>New Radio (NR) Interface: Overview and Features </a:t>
            </a:r>
          </a:p>
          <a:p>
            <a:pPr>
              <a:lnSpc>
                <a:spcPct val="100000"/>
              </a:lnSpc>
            </a:pPr>
            <a:endParaRPr lang="en-US" dirty="0"/>
          </a:p>
        </p:txBody>
      </p:sp>
      <p:sp>
        <p:nvSpPr>
          <p:cNvPr id="5" name="Footer Placeholder 4"/>
          <p:cNvSpPr>
            <a:spLocks noGrp="1"/>
          </p:cNvSpPr>
          <p:nvPr>
            <p:ph type="ftr" sz="quarter" idx="11"/>
          </p:nvPr>
        </p:nvSpPr>
        <p:spPr/>
        <p:txBody>
          <a:bodyPr/>
          <a:lstStyle/>
          <a:p>
            <a:r>
              <a:rPr lang="en-US"/>
              <a:t>18ECO127T :: 5G Technology – An Overview :: Unit-3 by   Dr. Vivek Kachhatiya [Ref: ECE dept ppt]</a:t>
            </a:r>
            <a:endParaRPr lang="en-US" dirty="0"/>
          </a:p>
        </p:txBody>
      </p:sp>
      <p:sp>
        <p:nvSpPr>
          <p:cNvPr id="7" name="Date Placeholder 6"/>
          <p:cNvSpPr>
            <a:spLocks noGrp="1"/>
          </p:cNvSpPr>
          <p:nvPr>
            <p:ph type="dt" sz="half" idx="10"/>
          </p:nvPr>
        </p:nvSpPr>
        <p:spPr/>
        <p:txBody>
          <a:bodyPr/>
          <a:lstStyle/>
          <a:p>
            <a:fld id="{9F333608-97CA-4A97-9928-C64A62F8A562}" type="datetime1">
              <a:rPr lang="en-US" smtClean="0"/>
              <a:pPr/>
              <a:t>3/10/2024</a:t>
            </a:fld>
            <a:endParaRPr lang="en-US"/>
          </a:p>
        </p:txBody>
      </p:sp>
      <p:sp>
        <p:nvSpPr>
          <p:cNvPr id="8" name="Slide Number Placeholder 7"/>
          <p:cNvSpPr>
            <a:spLocks noGrp="1"/>
          </p:cNvSpPr>
          <p:nvPr>
            <p:ph type="sldNum" sz="quarter" idx="12"/>
          </p:nvPr>
        </p:nvSpPr>
        <p:spPr/>
        <p:txBody>
          <a:bodyPr/>
          <a:lstStyle/>
          <a:p>
            <a:pPr algn="ctr"/>
            <a:fld id="{62231297-CF50-461C-A890-3A434146D1DB}" type="slidenum">
              <a:rPr lang="en-US" smtClean="0"/>
              <a:pPr algn="ctr"/>
              <a:t>2</a:t>
            </a:fld>
            <a:endParaRPr lang="en-US" dirty="0"/>
          </a:p>
        </p:txBody>
      </p:sp>
      <p:sp>
        <p:nvSpPr>
          <p:cNvPr id="9" name="Rectangle 8"/>
          <p:cNvSpPr/>
          <p:nvPr/>
        </p:nvSpPr>
        <p:spPr>
          <a:xfrm>
            <a:off x="19471797" y="17904814"/>
            <a:ext cx="12123833" cy="3170099"/>
          </a:xfrm>
          <a:prstGeom prst="rect">
            <a:avLst/>
          </a:prstGeom>
          <a:noFill/>
          <a:ln>
            <a:solidFill>
              <a:srgbClr val="FFFF00"/>
            </a:solidFill>
          </a:ln>
        </p:spPr>
        <p:txBody>
          <a:bodyPr wrap="none" lIns="91440" tIns="45720" rIns="91440" bIns="45720">
            <a:spAutoFit/>
          </a:bodyPr>
          <a:lstStyle/>
          <a:p>
            <a:pPr algn="ctr"/>
            <a:r>
              <a:rPr lang="en-US" sz="20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M3 S1 &amp; S2</a:t>
            </a:r>
            <a:endParaRPr lang="en-US" sz="20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xmlns="" val="384371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AD52752-6C66-4D91-8C65-98202D934D1C}"/>
              </a:ext>
            </a:extLst>
          </p:cNvPr>
          <p:cNvPicPr>
            <a:picLocks noChangeAspect="1"/>
          </p:cNvPicPr>
          <p:nvPr/>
        </p:nvPicPr>
        <p:blipFill>
          <a:blip r:embed="rId2">
            <a:clrChange>
              <a:clrFrom>
                <a:srgbClr val="F7F8FA"/>
              </a:clrFrom>
              <a:clrTo>
                <a:srgbClr val="F7F8FA">
                  <a:alpha val="0"/>
                </a:srgbClr>
              </a:clrTo>
            </a:clrChange>
          </a:blip>
          <a:stretch>
            <a:fillRect/>
          </a:stretch>
        </p:blipFill>
        <p:spPr>
          <a:xfrm>
            <a:off x="0" y="5980088"/>
            <a:ext cx="44800004" cy="25200000"/>
          </a:xfrm>
          <a:prstGeom prst="rect">
            <a:avLst/>
          </a:prstGeom>
        </p:spPr>
      </p:pic>
      <p:sp>
        <p:nvSpPr>
          <p:cNvPr id="2" name="Title 1"/>
          <p:cNvSpPr>
            <a:spLocks noGrp="1"/>
          </p:cNvSpPr>
          <p:nvPr>
            <p:ph type="title"/>
          </p:nvPr>
        </p:nvSpPr>
        <p:spPr>
          <a:xfrm>
            <a:off x="2160337" y="773718"/>
            <a:ext cx="40751149" cy="6262365"/>
          </a:xfrm>
        </p:spPr>
        <p:txBody>
          <a:bodyPr>
            <a:normAutofit/>
          </a:bodyPr>
          <a:lstStyle/>
          <a:p>
            <a:r>
              <a:rPr lang="en-IN" dirty="0"/>
              <a:t>New Radio (NR) Interface:</a:t>
            </a:r>
            <a:br>
              <a:rPr lang="en-IN" dirty="0"/>
            </a:br>
            <a:r>
              <a:rPr lang="en-IN" dirty="0"/>
              <a:t>Overview and Features </a:t>
            </a:r>
            <a:endParaRPr lang="en-US" dirty="0"/>
          </a:p>
        </p:txBody>
      </p:sp>
      <p:sp>
        <p:nvSpPr>
          <p:cNvPr id="4" name="Date Placeholder 3"/>
          <p:cNvSpPr>
            <a:spLocks noGrp="1"/>
          </p:cNvSpPr>
          <p:nvPr>
            <p:ph type="dt" sz="half" idx="10"/>
          </p:nvPr>
        </p:nvSpPr>
        <p:spPr/>
        <p:txBody>
          <a:bodyPr/>
          <a:lstStyle/>
          <a:p>
            <a:fld id="{C43F4564-DB8A-480E-B7E7-20F3985DD978}" type="datetime1">
              <a:rPr lang="en-US" smtClean="0"/>
              <a:pPr/>
              <a:t>3/10/2024</a:t>
            </a:fld>
            <a:endParaRPr lang="en-US"/>
          </a:p>
        </p:txBody>
      </p:sp>
      <p:sp>
        <p:nvSpPr>
          <p:cNvPr id="5" name="Footer Placeholder 4"/>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p:cNvSpPr>
            <a:spLocks noGrp="1"/>
          </p:cNvSpPr>
          <p:nvPr>
            <p:ph type="sldNum" sz="quarter" idx="12"/>
          </p:nvPr>
        </p:nvSpPr>
        <p:spPr/>
        <p:txBody>
          <a:bodyPr/>
          <a:lstStyle/>
          <a:p>
            <a:pPr algn="ctr"/>
            <a:fld id="{62231297-CF50-461C-A890-3A434146D1DB}" type="slidenum">
              <a:rPr lang="en-US" smtClean="0"/>
              <a:pPr algn="ctr"/>
              <a:t>20</a:t>
            </a:fld>
            <a:endParaRPr lang="en-US" dirty="0"/>
          </a:p>
        </p:txBody>
      </p:sp>
    </p:spTree>
    <p:extLst>
      <p:ext uri="{BB962C8B-B14F-4D97-AF65-F5344CB8AC3E}">
        <p14:creationId xmlns:p14="http://schemas.microsoft.com/office/powerpoint/2010/main" xmlns="" val="17649436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01F7DB7-8CBD-4637-92C8-4A3C0DA278B8}"/>
              </a:ext>
            </a:extLst>
          </p:cNvPr>
          <p:cNvPicPr>
            <a:picLocks noChangeAspect="1"/>
          </p:cNvPicPr>
          <p:nvPr/>
        </p:nvPicPr>
        <p:blipFill>
          <a:blip r:embed="rId2"/>
          <a:stretch>
            <a:fillRect/>
          </a:stretch>
        </p:blipFill>
        <p:spPr>
          <a:xfrm>
            <a:off x="304800" y="7097688"/>
            <a:ext cx="44800004" cy="25200000"/>
          </a:xfrm>
          <a:prstGeom prst="rect">
            <a:avLst/>
          </a:prstGeom>
        </p:spPr>
      </p:pic>
      <p:sp>
        <p:nvSpPr>
          <p:cNvPr id="2" name="Title 1"/>
          <p:cNvSpPr>
            <a:spLocks noGrp="1"/>
          </p:cNvSpPr>
          <p:nvPr>
            <p:ph type="title"/>
          </p:nvPr>
        </p:nvSpPr>
        <p:spPr>
          <a:xfrm>
            <a:off x="2160337" y="773718"/>
            <a:ext cx="40751149" cy="6262365"/>
          </a:xfrm>
        </p:spPr>
        <p:txBody>
          <a:bodyPr>
            <a:normAutofit/>
          </a:bodyPr>
          <a:lstStyle/>
          <a:p>
            <a:r>
              <a:rPr lang="en-IN" dirty="0"/>
              <a:t>New Radio (NR) Interface:</a:t>
            </a:r>
            <a:br>
              <a:rPr lang="en-IN" dirty="0"/>
            </a:br>
            <a:r>
              <a:rPr lang="en-IN" dirty="0"/>
              <a:t>Overview and Features </a:t>
            </a:r>
            <a:endParaRPr lang="en-US" dirty="0"/>
          </a:p>
        </p:txBody>
      </p:sp>
      <p:sp>
        <p:nvSpPr>
          <p:cNvPr id="4" name="Date Placeholder 3"/>
          <p:cNvSpPr>
            <a:spLocks noGrp="1"/>
          </p:cNvSpPr>
          <p:nvPr>
            <p:ph type="dt" sz="half" idx="10"/>
          </p:nvPr>
        </p:nvSpPr>
        <p:spPr/>
        <p:txBody>
          <a:bodyPr/>
          <a:lstStyle/>
          <a:p>
            <a:fld id="{C43F4564-DB8A-480E-B7E7-20F3985DD978}" type="datetime1">
              <a:rPr lang="en-US" smtClean="0"/>
              <a:pPr/>
              <a:t>3/10/2024</a:t>
            </a:fld>
            <a:endParaRPr lang="en-US"/>
          </a:p>
        </p:txBody>
      </p:sp>
      <p:sp>
        <p:nvSpPr>
          <p:cNvPr id="5" name="Footer Placeholder 4"/>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p:cNvSpPr>
            <a:spLocks noGrp="1"/>
          </p:cNvSpPr>
          <p:nvPr>
            <p:ph type="sldNum" sz="quarter" idx="12"/>
          </p:nvPr>
        </p:nvSpPr>
        <p:spPr/>
        <p:txBody>
          <a:bodyPr/>
          <a:lstStyle/>
          <a:p>
            <a:pPr algn="ctr"/>
            <a:fld id="{62231297-CF50-461C-A890-3A434146D1DB}" type="slidenum">
              <a:rPr lang="en-US" smtClean="0"/>
              <a:pPr algn="ctr"/>
              <a:t>21</a:t>
            </a:fld>
            <a:endParaRPr lang="en-US" dirty="0"/>
          </a:p>
        </p:txBody>
      </p:sp>
    </p:spTree>
    <p:extLst>
      <p:ext uri="{BB962C8B-B14F-4D97-AF65-F5344CB8AC3E}">
        <p14:creationId xmlns:p14="http://schemas.microsoft.com/office/powerpoint/2010/main" xmlns="" val="36577352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622497" y="3810127"/>
            <a:ext cx="44091582" cy="13477201"/>
          </a:xfrm>
        </p:spPr>
        <p:txBody>
          <a:bodyPr/>
          <a:lstStyle/>
          <a:p>
            <a:pPr algn="ctr"/>
            <a:r>
              <a:rPr lang="en-US" dirty="0"/>
              <a:t>!!THANK YOU!!</a:t>
            </a:r>
            <a:br>
              <a:rPr lang="en-US" dirty="0"/>
            </a:br>
            <a:r>
              <a:rPr lang="en-US" dirty="0"/>
              <a:t>!! Have a Nice Day!!</a:t>
            </a:r>
            <a:br>
              <a:rPr lang="en-US" dirty="0"/>
            </a:br>
            <a:endParaRPr lang="en-US" dirty="0"/>
          </a:p>
        </p:txBody>
      </p:sp>
      <p:sp>
        <p:nvSpPr>
          <p:cNvPr id="10" name="Text Placeholder 9"/>
          <p:cNvSpPr>
            <a:spLocks noGrp="1"/>
          </p:cNvSpPr>
          <p:nvPr>
            <p:ph type="body" idx="1"/>
          </p:nvPr>
        </p:nvSpPr>
        <p:spPr>
          <a:xfrm>
            <a:off x="3487921" y="16019463"/>
            <a:ext cx="44091582" cy="14654863"/>
          </a:xfrm>
        </p:spPr>
        <p:txBody>
          <a:bodyPr>
            <a:normAutofit/>
          </a:bodyPr>
          <a:lstStyle/>
          <a:p>
            <a:r>
              <a:rPr lang="en-US" dirty="0"/>
              <a:t>Today we learned about </a:t>
            </a:r>
            <a:br>
              <a:rPr lang="en-US" dirty="0"/>
            </a:br>
            <a:r>
              <a:rPr lang="en-US" dirty="0"/>
              <a:t/>
            </a:r>
            <a:br>
              <a:rPr lang="en-US" dirty="0"/>
            </a:br>
            <a:r>
              <a:rPr lang="en-IN" dirty="0"/>
              <a:t>Introduction to Radio Access Technologies </a:t>
            </a:r>
            <a:br>
              <a:rPr lang="en-IN" dirty="0"/>
            </a:br>
            <a:r>
              <a:rPr lang="en-IN" dirty="0"/>
              <a:t>&amp;</a:t>
            </a:r>
          </a:p>
          <a:p>
            <a:r>
              <a:rPr lang="en-IN" dirty="0"/>
              <a:t>New Radio (NR) Interface: Overview and Features </a:t>
            </a:r>
          </a:p>
        </p:txBody>
      </p:sp>
      <p:sp>
        <p:nvSpPr>
          <p:cNvPr id="5" name="Footer Placeholder 4"/>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4" name="Date Placeholder 3"/>
          <p:cNvSpPr>
            <a:spLocks noGrp="1"/>
          </p:cNvSpPr>
          <p:nvPr>
            <p:ph type="dt" sz="half" idx="10"/>
          </p:nvPr>
        </p:nvSpPr>
        <p:spPr/>
        <p:txBody>
          <a:bodyPr/>
          <a:lstStyle/>
          <a:p>
            <a:fld id="{29075DF1-EA0D-49ED-B97F-FF13650478A6}" type="datetime1">
              <a:rPr lang="en-US" smtClean="0"/>
              <a:pPr/>
              <a:t>3/10/2024</a:t>
            </a:fld>
            <a:endParaRPr lang="en-US"/>
          </a:p>
        </p:txBody>
      </p:sp>
      <p:sp>
        <p:nvSpPr>
          <p:cNvPr id="6" name="Slide Number Placeholder 5"/>
          <p:cNvSpPr>
            <a:spLocks noGrp="1"/>
          </p:cNvSpPr>
          <p:nvPr>
            <p:ph type="sldNum" sz="quarter" idx="12"/>
          </p:nvPr>
        </p:nvSpPr>
        <p:spPr/>
        <p:txBody>
          <a:bodyPr/>
          <a:lstStyle/>
          <a:p>
            <a:pPr algn="ctr"/>
            <a:fld id="{62231297-CF50-461C-A890-3A434146D1DB}" type="slidenum">
              <a:rPr lang="en-US" smtClean="0"/>
              <a:pPr algn="ctr"/>
              <a:t>22</a:t>
            </a:fld>
            <a:endParaRPr lang="en-US" dirty="0"/>
          </a:p>
        </p:txBody>
      </p:sp>
    </p:spTree>
    <p:extLst>
      <p:ext uri="{BB962C8B-B14F-4D97-AF65-F5344CB8AC3E}">
        <p14:creationId xmlns:p14="http://schemas.microsoft.com/office/powerpoint/2010/main" xmlns="" val="82282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up)">
                                      <p:cBhvr>
                                        <p:cTn id="13" dur="500"/>
                                        <p:tgtEl>
                                          <p:spTgt spid="1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wipe(up)">
                                      <p:cBhvr>
                                        <p:cTn id="18"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7921" y="2220687"/>
            <a:ext cx="44091582" cy="14051188"/>
          </a:xfrm>
        </p:spPr>
        <p:txBody>
          <a:bodyPr>
            <a:normAutofit/>
          </a:bodyPr>
          <a:lstStyle/>
          <a:p>
            <a:r>
              <a:rPr lang="en-US" dirty="0"/>
              <a:t>MODULE 3: </a:t>
            </a:r>
            <a:br>
              <a:rPr lang="en-US" dirty="0"/>
            </a:br>
            <a:r>
              <a:rPr lang="en-IN" dirty="0"/>
              <a:t>Radio Access Technologies in 5G</a:t>
            </a:r>
            <a:endParaRPr lang="en-US" dirty="0"/>
          </a:p>
        </p:txBody>
      </p:sp>
      <p:sp>
        <p:nvSpPr>
          <p:cNvPr id="3" name="Text Placeholder 2"/>
          <p:cNvSpPr>
            <a:spLocks noGrp="1"/>
          </p:cNvSpPr>
          <p:nvPr>
            <p:ph type="body" idx="1"/>
          </p:nvPr>
        </p:nvSpPr>
        <p:spPr>
          <a:xfrm>
            <a:off x="2244436" y="21074912"/>
            <a:ext cx="48876239" cy="9599413"/>
          </a:xfrm>
        </p:spPr>
        <p:txBody>
          <a:bodyPr>
            <a:normAutofit/>
          </a:bodyPr>
          <a:lstStyle/>
          <a:p>
            <a:pPr>
              <a:lnSpc>
                <a:spcPct val="100000"/>
              </a:lnSpc>
            </a:pPr>
            <a:r>
              <a:rPr lang="en-IN" dirty="0"/>
              <a:t>New Radio (NR) Interface: Key Technologies</a:t>
            </a:r>
          </a:p>
          <a:p>
            <a:pPr>
              <a:lnSpc>
                <a:spcPct val="100000"/>
              </a:lnSpc>
            </a:pPr>
            <a:endParaRPr lang="en-US" dirty="0"/>
          </a:p>
          <a:p>
            <a:pPr>
              <a:lnSpc>
                <a:spcPct val="100000"/>
              </a:lnSpc>
            </a:pPr>
            <a:endParaRPr lang="en-IN" dirty="0"/>
          </a:p>
        </p:txBody>
      </p:sp>
      <p:sp>
        <p:nvSpPr>
          <p:cNvPr id="5" name="Footer Placeholder 4"/>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7" name="Date Placeholder 6"/>
          <p:cNvSpPr>
            <a:spLocks noGrp="1"/>
          </p:cNvSpPr>
          <p:nvPr>
            <p:ph type="dt" sz="half" idx="10"/>
          </p:nvPr>
        </p:nvSpPr>
        <p:spPr/>
        <p:txBody>
          <a:bodyPr/>
          <a:lstStyle/>
          <a:p>
            <a:fld id="{9F333608-97CA-4A97-9928-C64A62F8A562}" type="datetime1">
              <a:rPr lang="en-US" smtClean="0"/>
              <a:pPr/>
              <a:t>3/10/2024</a:t>
            </a:fld>
            <a:endParaRPr lang="en-US"/>
          </a:p>
        </p:txBody>
      </p:sp>
      <p:sp>
        <p:nvSpPr>
          <p:cNvPr id="8" name="Slide Number Placeholder 7"/>
          <p:cNvSpPr>
            <a:spLocks noGrp="1"/>
          </p:cNvSpPr>
          <p:nvPr>
            <p:ph type="sldNum" sz="quarter" idx="12"/>
          </p:nvPr>
        </p:nvSpPr>
        <p:spPr/>
        <p:txBody>
          <a:bodyPr/>
          <a:lstStyle/>
          <a:p>
            <a:pPr algn="ctr"/>
            <a:fld id="{62231297-CF50-461C-A890-3A434146D1DB}" type="slidenum">
              <a:rPr lang="en-US" smtClean="0"/>
              <a:pPr algn="ctr"/>
              <a:t>23</a:t>
            </a:fld>
            <a:endParaRPr lang="en-US" dirty="0"/>
          </a:p>
        </p:txBody>
      </p:sp>
      <p:sp>
        <p:nvSpPr>
          <p:cNvPr id="9" name="Rectangle 8"/>
          <p:cNvSpPr/>
          <p:nvPr/>
        </p:nvSpPr>
        <p:spPr>
          <a:xfrm>
            <a:off x="22165642" y="17904814"/>
            <a:ext cx="6736138" cy="3170099"/>
          </a:xfrm>
          <a:prstGeom prst="rect">
            <a:avLst/>
          </a:prstGeom>
          <a:noFill/>
          <a:ln>
            <a:solidFill>
              <a:srgbClr val="FFFF00"/>
            </a:solidFill>
          </a:ln>
        </p:spPr>
        <p:txBody>
          <a:bodyPr wrap="none" lIns="91440" tIns="45720" rIns="91440" bIns="45720">
            <a:spAutoFit/>
          </a:bodyPr>
          <a:lstStyle/>
          <a:p>
            <a:pPr algn="ctr"/>
            <a:r>
              <a:rPr lang="en-US" sz="20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M3 S3</a:t>
            </a:r>
            <a:endParaRPr lang="en-US" sz="20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xmlns="" val="204183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E4F658-1206-4E63-BA52-CB69E5887267}"/>
              </a:ext>
            </a:extLst>
          </p:cNvPr>
          <p:cNvSpPr>
            <a:spLocks noGrp="1"/>
          </p:cNvSpPr>
          <p:nvPr>
            <p:ph type="title"/>
          </p:nvPr>
        </p:nvSpPr>
        <p:spPr/>
        <p:txBody>
          <a:bodyPr>
            <a:normAutofit/>
          </a:bodyPr>
          <a:lstStyle/>
          <a:p>
            <a:r>
              <a:rPr lang="en-IN" dirty="0"/>
              <a:t>New Radio (NR) Interface: </a:t>
            </a:r>
            <a:br>
              <a:rPr lang="en-IN" dirty="0"/>
            </a:br>
            <a:r>
              <a:rPr lang="en-IN" dirty="0"/>
              <a:t>Key Technologies</a:t>
            </a:r>
          </a:p>
        </p:txBody>
      </p:sp>
      <p:sp>
        <p:nvSpPr>
          <p:cNvPr id="3" name="Content Placeholder 2">
            <a:extLst>
              <a:ext uri="{FF2B5EF4-FFF2-40B4-BE49-F238E27FC236}">
                <a16:creationId xmlns:a16="http://schemas.microsoft.com/office/drawing/2014/main" xmlns="" id="{94CBE44C-6D44-4114-BBDC-8A9DF515939C}"/>
              </a:ext>
            </a:extLst>
          </p:cNvPr>
          <p:cNvSpPr>
            <a:spLocks noGrp="1"/>
          </p:cNvSpPr>
          <p:nvPr>
            <p:ph idx="1"/>
          </p:nvPr>
        </p:nvSpPr>
        <p:spPr/>
        <p:txBody>
          <a:bodyPr/>
          <a:lstStyle/>
          <a:p>
            <a:r>
              <a:rPr lang="en-IN" b="1" dirty="0"/>
              <a:t>Single-DCI-based vs. multi-DCI-based multi-TRP transmission</a:t>
            </a:r>
          </a:p>
          <a:p>
            <a:endParaRPr lang="en-IN" dirty="0"/>
          </a:p>
        </p:txBody>
      </p:sp>
      <p:sp>
        <p:nvSpPr>
          <p:cNvPr id="4" name="Date Placeholder 3">
            <a:extLst>
              <a:ext uri="{FF2B5EF4-FFF2-40B4-BE49-F238E27FC236}">
                <a16:creationId xmlns:a16="http://schemas.microsoft.com/office/drawing/2014/main" xmlns="" id="{120DE1F4-AC3B-405D-8D6F-0CB649566B33}"/>
              </a:ext>
            </a:extLst>
          </p:cNvPr>
          <p:cNvSpPr>
            <a:spLocks noGrp="1"/>
          </p:cNvSpPr>
          <p:nvPr>
            <p:ph type="dt" sz="half" idx="10"/>
          </p:nvPr>
        </p:nvSpPr>
        <p:spPr/>
        <p:txBody>
          <a:bodyPr/>
          <a:lstStyle/>
          <a:p>
            <a:fld id="{688C5873-4F49-4274-BEC6-5ABD39C6B6DD}" type="datetime1">
              <a:rPr lang="en-US" smtClean="0"/>
              <a:pPr/>
              <a:t>3/10/2024</a:t>
            </a:fld>
            <a:endParaRPr lang="en-US"/>
          </a:p>
        </p:txBody>
      </p:sp>
      <p:sp>
        <p:nvSpPr>
          <p:cNvPr id="5" name="Footer Placeholder 4">
            <a:extLst>
              <a:ext uri="{FF2B5EF4-FFF2-40B4-BE49-F238E27FC236}">
                <a16:creationId xmlns:a16="http://schemas.microsoft.com/office/drawing/2014/main" xmlns="" id="{9C228E08-3BC9-421C-B1B5-7F5112413D5C}"/>
              </a:ext>
            </a:extLst>
          </p:cNvPr>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a:extLst>
              <a:ext uri="{FF2B5EF4-FFF2-40B4-BE49-F238E27FC236}">
                <a16:creationId xmlns:a16="http://schemas.microsoft.com/office/drawing/2014/main" xmlns="" id="{66CB5951-C550-4DCD-B477-D244AFD18F89}"/>
              </a:ext>
            </a:extLst>
          </p:cNvPr>
          <p:cNvSpPr>
            <a:spLocks noGrp="1"/>
          </p:cNvSpPr>
          <p:nvPr>
            <p:ph type="sldNum" sz="quarter" idx="12"/>
          </p:nvPr>
        </p:nvSpPr>
        <p:spPr/>
        <p:txBody>
          <a:bodyPr/>
          <a:lstStyle/>
          <a:p>
            <a:pPr algn="ctr"/>
            <a:fld id="{62231297-CF50-461C-A890-3A434146D1DB}" type="slidenum">
              <a:rPr lang="en-US" smtClean="0"/>
              <a:pPr algn="ctr"/>
              <a:t>24</a:t>
            </a:fld>
            <a:endParaRPr lang="en-US" dirty="0"/>
          </a:p>
        </p:txBody>
      </p:sp>
      <p:pic>
        <p:nvPicPr>
          <p:cNvPr id="7" name="Picture 6">
            <a:extLst>
              <a:ext uri="{FF2B5EF4-FFF2-40B4-BE49-F238E27FC236}">
                <a16:creationId xmlns:a16="http://schemas.microsoft.com/office/drawing/2014/main" xmlns="" id="{AC8D8DBA-9287-425F-9DB6-F07B5C990412}"/>
              </a:ext>
            </a:extLst>
          </p:cNvPr>
          <p:cNvPicPr>
            <a:picLocks noChangeAspect="1"/>
          </p:cNvPicPr>
          <p:nvPr/>
        </p:nvPicPr>
        <p:blipFill rotWithShape="1">
          <a:blip r:embed="rId2"/>
          <a:srcRect r="49555"/>
          <a:stretch/>
        </p:blipFill>
        <p:spPr>
          <a:xfrm>
            <a:off x="660797" y="18074326"/>
            <a:ext cx="23985417" cy="12600000"/>
          </a:xfrm>
          <a:prstGeom prst="rect">
            <a:avLst/>
          </a:prstGeom>
        </p:spPr>
      </p:pic>
      <p:pic>
        <p:nvPicPr>
          <p:cNvPr id="8" name="Picture 7">
            <a:extLst>
              <a:ext uri="{FF2B5EF4-FFF2-40B4-BE49-F238E27FC236}">
                <a16:creationId xmlns:a16="http://schemas.microsoft.com/office/drawing/2014/main" xmlns="" id="{36F5A342-A716-40E1-9CAA-F535490F8546}"/>
              </a:ext>
            </a:extLst>
          </p:cNvPr>
          <p:cNvPicPr>
            <a:picLocks noChangeAspect="1"/>
          </p:cNvPicPr>
          <p:nvPr/>
        </p:nvPicPr>
        <p:blipFill rotWithShape="1">
          <a:blip r:embed="rId2"/>
          <a:srcRect l="52751"/>
          <a:stretch/>
        </p:blipFill>
        <p:spPr>
          <a:xfrm>
            <a:off x="25307012" y="18074326"/>
            <a:ext cx="22465430" cy="12600000"/>
          </a:xfrm>
          <a:prstGeom prst="rect">
            <a:avLst/>
          </a:prstGeom>
        </p:spPr>
      </p:pic>
      <p:sp>
        <p:nvSpPr>
          <p:cNvPr id="9" name="Rectangle 8">
            <a:extLst>
              <a:ext uri="{FF2B5EF4-FFF2-40B4-BE49-F238E27FC236}">
                <a16:creationId xmlns:a16="http://schemas.microsoft.com/office/drawing/2014/main" xmlns="" id="{17436D19-EE4E-4A77-A3A8-E9472BB8B59D}"/>
              </a:ext>
            </a:extLst>
          </p:cNvPr>
          <p:cNvSpPr/>
          <p:nvPr/>
        </p:nvSpPr>
        <p:spPr>
          <a:xfrm>
            <a:off x="7769201" y="11770417"/>
            <a:ext cx="45513754" cy="2554545"/>
          </a:xfrm>
          <a:prstGeom prst="rect">
            <a:avLst/>
          </a:prstGeom>
        </p:spPr>
        <p:txBody>
          <a:bodyPr wrap="square">
            <a:spAutoFit/>
          </a:bodyPr>
          <a:lstStyle/>
          <a:p>
            <a:r>
              <a:rPr lang="en-IN" sz="8000" b="1" dirty="0"/>
              <a:t>Carrying the information to schedule (allocate physical resources) for Downlink Data (PDSCH)</a:t>
            </a:r>
          </a:p>
          <a:p>
            <a:r>
              <a:rPr lang="en-IN" sz="8000" b="1" dirty="0"/>
              <a:t>Carrying the information to schedule (allocate physical resources) for Uplink Data (PUSCH)</a:t>
            </a:r>
          </a:p>
        </p:txBody>
      </p:sp>
    </p:spTree>
    <p:extLst>
      <p:ext uri="{BB962C8B-B14F-4D97-AF65-F5344CB8AC3E}">
        <p14:creationId xmlns:p14="http://schemas.microsoft.com/office/powerpoint/2010/main" xmlns="" val="14960794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E4F658-1206-4E63-BA52-CB69E5887267}"/>
              </a:ext>
            </a:extLst>
          </p:cNvPr>
          <p:cNvSpPr>
            <a:spLocks noGrp="1"/>
          </p:cNvSpPr>
          <p:nvPr>
            <p:ph type="title"/>
          </p:nvPr>
        </p:nvSpPr>
        <p:spPr/>
        <p:txBody>
          <a:bodyPr>
            <a:normAutofit/>
          </a:bodyPr>
          <a:lstStyle/>
          <a:p>
            <a:r>
              <a:rPr lang="en-IN" dirty="0"/>
              <a:t>New Radio (NR) Interface: </a:t>
            </a:r>
            <a:br>
              <a:rPr lang="en-IN" dirty="0"/>
            </a:br>
            <a:r>
              <a:rPr lang="en-IN" dirty="0"/>
              <a:t>Key Technologies</a:t>
            </a:r>
          </a:p>
        </p:txBody>
      </p:sp>
      <p:sp>
        <p:nvSpPr>
          <p:cNvPr id="3" name="Content Placeholder 2">
            <a:extLst>
              <a:ext uri="{FF2B5EF4-FFF2-40B4-BE49-F238E27FC236}">
                <a16:creationId xmlns:a16="http://schemas.microsoft.com/office/drawing/2014/main" xmlns="" id="{94CBE44C-6D44-4114-BBDC-8A9DF515939C}"/>
              </a:ext>
            </a:extLst>
          </p:cNvPr>
          <p:cNvSpPr>
            <a:spLocks noGrp="1"/>
          </p:cNvSpPr>
          <p:nvPr>
            <p:ph idx="1"/>
          </p:nvPr>
        </p:nvSpPr>
        <p:spPr/>
        <p:txBody>
          <a:bodyPr/>
          <a:lstStyle/>
          <a:p>
            <a:r>
              <a:rPr lang="en-IN" b="1" dirty="0"/>
              <a:t>Integrated Access Backhaul (IAB)</a:t>
            </a:r>
            <a:endParaRPr lang="en-IN" dirty="0"/>
          </a:p>
        </p:txBody>
      </p:sp>
      <p:sp>
        <p:nvSpPr>
          <p:cNvPr id="4" name="Date Placeholder 3">
            <a:extLst>
              <a:ext uri="{FF2B5EF4-FFF2-40B4-BE49-F238E27FC236}">
                <a16:creationId xmlns:a16="http://schemas.microsoft.com/office/drawing/2014/main" xmlns="" id="{120DE1F4-AC3B-405D-8D6F-0CB649566B33}"/>
              </a:ext>
            </a:extLst>
          </p:cNvPr>
          <p:cNvSpPr>
            <a:spLocks noGrp="1"/>
          </p:cNvSpPr>
          <p:nvPr>
            <p:ph type="dt" sz="half" idx="10"/>
          </p:nvPr>
        </p:nvSpPr>
        <p:spPr/>
        <p:txBody>
          <a:bodyPr/>
          <a:lstStyle/>
          <a:p>
            <a:fld id="{688C5873-4F49-4274-BEC6-5ABD39C6B6DD}" type="datetime1">
              <a:rPr lang="en-US" smtClean="0"/>
              <a:pPr/>
              <a:t>3/10/2024</a:t>
            </a:fld>
            <a:endParaRPr lang="en-US"/>
          </a:p>
        </p:txBody>
      </p:sp>
      <p:sp>
        <p:nvSpPr>
          <p:cNvPr id="5" name="Footer Placeholder 4">
            <a:extLst>
              <a:ext uri="{FF2B5EF4-FFF2-40B4-BE49-F238E27FC236}">
                <a16:creationId xmlns:a16="http://schemas.microsoft.com/office/drawing/2014/main" xmlns="" id="{9C228E08-3BC9-421C-B1B5-7F5112413D5C}"/>
              </a:ext>
            </a:extLst>
          </p:cNvPr>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a:extLst>
              <a:ext uri="{FF2B5EF4-FFF2-40B4-BE49-F238E27FC236}">
                <a16:creationId xmlns:a16="http://schemas.microsoft.com/office/drawing/2014/main" xmlns="" id="{66CB5951-C550-4DCD-B477-D244AFD18F89}"/>
              </a:ext>
            </a:extLst>
          </p:cNvPr>
          <p:cNvSpPr>
            <a:spLocks noGrp="1"/>
          </p:cNvSpPr>
          <p:nvPr>
            <p:ph type="sldNum" sz="quarter" idx="12"/>
          </p:nvPr>
        </p:nvSpPr>
        <p:spPr/>
        <p:txBody>
          <a:bodyPr/>
          <a:lstStyle/>
          <a:p>
            <a:pPr algn="ctr"/>
            <a:fld id="{62231297-CF50-461C-A890-3A434146D1DB}" type="slidenum">
              <a:rPr lang="en-US" smtClean="0"/>
              <a:pPr algn="ctr"/>
              <a:t>25</a:t>
            </a:fld>
            <a:endParaRPr lang="en-US" dirty="0"/>
          </a:p>
        </p:txBody>
      </p:sp>
      <p:pic>
        <p:nvPicPr>
          <p:cNvPr id="10" name="Picture 9">
            <a:extLst>
              <a:ext uri="{FF2B5EF4-FFF2-40B4-BE49-F238E27FC236}">
                <a16:creationId xmlns:a16="http://schemas.microsoft.com/office/drawing/2014/main" xmlns="" id="{282FC8D1-3F4C-47B5-AD48-F46550524633}"/>
              </a:ext>
            </a:extLst>
          </p:cNvPr>
          <p:cNvPicPr>
            <a:picLocks noChangeAspect="1"/>
          </p:cNvPicPr>
          <p:nvPr/>
        </p:nvPicPr>
        <p:blipFill>
          <a:blip r:embed="rId2"/>
          <a:stretch>
            <a:fillRect/>
          </a:stretch>
        </p:blipFill>
        <p:spPr>
          <a:xfrm>
            <a:off x="2160338" y="12513437"/>
            <a:ext cx="46959023" cy="14400000"/>
          </a:xfrm>
          <a:prstGeom prst="rect">
            <a:avLst/>
          </a:prstGeom>
        </p:spPr>
      </p:pic>
    </p:spTree>
    <p:extLst>
      <p:ext uri="{BB962C8B-B14F-4D97-AF65-F5344CB8AC3E}">
        <p14:creationId xmlns:p14="http://schemas.microsoft.com/office/powerpoint/2010/main" xmlns="" val="346616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E4F658-1206-4E63-BA52-CB69E5887267}"/>
              </a:ext>
            </a:extLst>
          </p:cNvPr>
          <p:cNvSpPr>
            <a:spLocks noGrp="1"/>
          </p:cNvSpPr>
          <p:nvPr>
            <p:ph type="title"/>
          </p:nvPr>
        </p:nvSpPr>
        <p:spPr/>
        <p:txBody>
          <a:bodyPr>
            <a:normAutofit/>
          </a:bodyPr>
          <a:lstStyle/>
          <a:p>
            <a:r>
              <a:rPr lang="en-IN" dirty="0"/>
              <a:t>New Radio (NR) Interface: </a:t>
            </a:r>
            <a:br>
              <a:rPr lang="en-IN" dirty="0"/>
            </a:br>
            <a:r>
              <a:rPr lang="en-IN" dirty="0"/>
              <a:t>Key Technologies</a:t>
            </a:r>
          </a:p>
        </p:txBody>
      </p:sp>
      <p:sp>
        <p:nvSpPr>
          <p:cNvPr id="3" name="Content Placeholder 2">
            <a:extLst>
              <a:ext uri="{FF2B5EF4-FFF2-40B4-BE49-F238E27FC236}">
                <a16:creationId xmlns:a16="http://schemas.microsoft.com/office/drawing/2014/main" xmlns="" id="{94CBE44C-6D44-4114-BBDC-8A9DF515939C}"/>
              </a:ext>
            </a:extLst>
          </p:cNvPr>
          <p:cNvSpPr>
            <a:spLocks noGrp="1"/>
          </p:cNvSpPr>
          <p:nvPr>
            <p:ph idx="1"/>
          </p:nvPr>
        </p:nvSpPr>
        <p:spPr/>
        <p:txBody>
          <a:bodyPr/>
          <a:lstStyle/>
          <a:p>
            <a:r>
              <a:rPr lang="en-IN" b="1" dirty="0"/>
              <a:t>Types of Network Nodes</a:t>
            </a:r>
            <a:endParaRPr lang="en-IN" dirty="0"/>
          </a:p>
        </p:txBody>
      </p:sp>
      <p:sp>
        <p:nvSpPr>
          <p:cNvPr id="4" name="Date Placeholder 3">
            <a:extLst>
              <a:ext uri="{FF2B5EF4-FFF2-40B4-BE49-F238E27FC236}">
                <a16:creationId xmlns:a16="http://schemas.microsoft.com/office/drawing/2014/main" xmlns="" id="{120DE1F4-AC3B-405D-8D6F-0CB649566B33}"/>
              </a:ext>
            </a:extLst>
          </p:cNvPr>
          <p:cNvSpPr>
            <a:spLocks noGrp="1"/>
          </p:cNvSpPr>
          <p:nvPr>
            <p:ph type="dt" sz="half" idx="10"/>
          </p:nvPr>
        </p:nvSpPr>
        <p:spPr/>
        <p:txBody>
          <a:bodyPr/>
          <a:lstStyle/>
          <a:p>
            <a:fld id="{688C5873-4F49-4274-BEC6-5ABD39C6B6DD}" type="datetime1">
              <a:rPr lang="en-US" smtClean="0"/>
              <a:pPr/>
              <a:t>3/10/2024</a:t>
            </a:fld>
            <a:endParaRPr lang="en-US"/>
          </a:p>
        </p:txBody>
      </p:sp>
      <p:sp>
        <p:nvSpPr>
          <p:cNvPr id="5" name="Footer Placeholder 4">
            <a:extLst>
              <a:ext uri="{FF2B5EF4-FFF2-40B4-BE49-F238E27FC236}">
                <a16:creationId xmlns:a16="http://schemas.microsoft.com/office/drawing/2014/main" xmlns="" id="{9C228E08-3BC9-421C-B1B5-7F5112413D5C}"/>
              </a:ext>
            </a:extLst>
          </p:cNvPr>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a:extLst>
              <a:ext uri="{FF2B5EF4-FFF2-40B4-BE49-F238E27FC236}">
                <a16:creationId xmlns:a16="http://schemas.microsoft.com/office/drawing/2014/main" xmlns="" id="{66CB5951-C550-4DCD-B477-D244AFD18F89}"/>
              </a:ext>
            </a:extLst>
          </p:cNvPr>
          <p:cNvSpPr>
            <a:spLocks noGrp="1"/>
          </p:cNvSpPr>
          <p:nvPr>
            <p:ph type="sldNum" sz="quarter" idx="12"/>
          </p:nvPr>
        </p:nvSpPr>
        <p:spPr/>
        <p:txBody>
          <a:bodyPr/>
          <a:lstStyle/>
          <a:p>
            <a:pPr algn="ctr"/>
            <a:fld id="{62231297-CF50-461C-A890-3A434146D1DB}" type="slidenum">
              <a:rPr lang="en-US" smtClean="0"/>
              <a:pPr algn="ctr"/>
              <a:t>26</a:t>
            </a:fld>
            <a:endParaRPr lang="en-US" dirty="0"/>
          </a:p>
        </p:txBody>
      </p:sp>
      <p:pic>
        <p:nvPicPr>
          <p:cNvPr id="7" name="Picture 6">
            <a:extLst>
              <a:ext uri="{FF2B5EF4-FFF2-40B4-BE49-F238E27FC236}">
                <a16:creationId xmlns:a16="http://schemas.microsoft.com/office/drawing/2014/main" xmlns="" id="{053A7849-CC48-4039-BB2E-76996955C78E}"/>
              </a:ext>
            </a:extLst>
          </p:cNvPr>
          <p:cNvPicPr>
            <a:picLocks noChangeAspect="1"/>
          </p:cNvPicPr>
          <p:nvPr/>
        </p:nvPicPr>
        <p:blipFill>
          <a:blip r:embed="rId2"/>
          <a:stretch>
            <a:fillRect/>
          </a:stretch>
        </p:blipFill>
        <p:spPr>
          <a:xfrm>
            <a:off x="498761" y="10170244"/>
            <a:ext cx="46800000" cy="20457895"/>
          </a:xfrm>
          <a:prstGeom prst="rect">
            <a:avLst/>
          </a:prstGeom>
        </p:spPr>
      </p:pic>
    </p:spTree>
    <p:extLst>
      <p:ext uri="{BB962C8B-B14F-4D97-AF65-F5344CB8AC3E}">
        <p14:creationId xmlns:p14="http://schemas.microsoft.com/office/powerpoint/2010/main" xmlns="" val="24991293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E4F658-1206-4E63-BA52-CB69E5887267}"/>
              </a:ext>
            </a:extLst>
          </p:cNvPr>
          <p:cNvSpPr>
            <a:spLocks noGrp="1"/>
          </p:cNvSpPr>
          <p:nvPr>
            <p:ph type="title"/>
          </p:nvPr>
        </p:nvSpPr>
        <p:spPr/>
        <p:txBody>
          <a:bodyPr>
            <a:normAutofit/>
          </a:bodyPr>
          <a:lstStyle/>
          <a:p>
            <a:r>
              <a:rPr lang="en-IN" dirty="0"/>
              <a:t>New Radio (NR) Interface: </a:t>
            </a:r>
            <a:br>
              <a:rPr lang="en-IN" dirty="0"/>
            </a:br>
            <a:r>
              <a:rPr lang="en-IN" dirty="0"/>
              <a:t>Key Technologies</a:t>
            </a:r>
          </a:p>
        </p:txBody>
      </p:sp>
      <p:sp>
        <p:nvSpPr>
          <p:cNvPr id="3" name="Content Placeholder 2">
            <a:extLst>
              <a:ext uri="{FF2B5EF4-FFF2-40B4-BE49-F238E27FC236}">
                <a16:creationId xmlns:a16="http://schemas.microsoft.com/office/drawing/2014/main" xmlns="" id="{94CBE44C-6D44-4114-BBDC-8A9DF515939C}"/>
              </a:ext>
            </a:extLst>
          </p:cNvPr>
          <p:cNvSpPr>
            <a:spLocks noGrp="1"/>
          </p:cNvSpPr>
          <p:nvPr>
            <p:ph idx="1"/>
          </p:nvPr>
        </p:nvSpPr>
        <p:spPr/>
        <p:txBody>
          <a:bodyPr/>
          <a:lstStyle/>
          <a:p>
            <a:r>
              <a:rPr lang="en-IN" b="1" dirty="0"/>
              <a:t>IAB protocol stack – U-plane</a:t>
            </a:r>
            <a:endParaRPr lang="en-IN" dirty="0"/>
          </a:p>
        </p:txBody>
      </p:sp>
      <p:sp>
        <p:nvSpPr>
          <p:cNvPr id="4" name="Date Placeholder 3">
            <a:extLst>
              <a:ext uri="{FF2B5EF4-FFF2-40B4-BE49-F238E27FC236}">
                <a16:creationId xmlns:a16="http://schemas.microsoft.com/office/drawing/2014/main" xmlns="" id="{120DE1F4-AC3B-405D-8D6F-0CB649566B33}"/>
              </a:ext>
            </a:extLst>
          </p:cNvPr>
          <p:cNvSpPr>
            <a:spLocks noGrp="1"/>
          </p:cNvSpPr>
          <p:nvPr>
            <p:ph type="dt" sz="half" idx="10"/>
          </p:nvPr>
        </p:nvSpPr>
        <p:spPr/>
        <p:txBody>
          <a:bodyPr/>
          <a:lstStyle/>
          <a:p>
            <a:fld id="{688C5873-4F49-4274-BEC6-5ABD39C6B6DD}" type="datetime1">
              <a:rPr lang="en-US" smtClean="0"/>
              <a:pPr/>
              <a:t>3/10/2024</a:t>
            </a:fld>
            <a:endParaRPr lang="en-US"/>
          </a:p>
        </p:txBody>
      </p:sp>
      <p:sp>
        <p:nvSpPr>
          <p:cNvPr id="5" name="Footer Placeholder 4">
            <a:extLst>
              <a:ext uri="{FF2B5EF4-FFF2-40B4-BE49-F238E27FC236}">
                <a16:creationId xmlns:a16="http://schemas.microsoft.com/office/drawing/2014/main" xmlns="" id="{9C228E08-3BC9-421C-B1B5-7F5112413D5C}"/>
              </a:ext>
            </a:extLst>
          </p:cNvPr>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a:extLst>
              <a:ext uri="{FF2B5EF4-FFF2-40B4-BE49-F238E27FC236}">
                <a16:creationId xmlns:a16="http://schemas.microsoft.com/office/drawing/2014/main" xmlns="" id="{66CB5951-C550-4DCD-B477-D244AFD18F89}"/>
              </a:ext>
            </a:extLst>
          </p:cNvPr>
          <p:cNvSpPr>
            <a:spLocks noGrp="1"/>
          </p:cNvSpPr>
          <p:nvPr>
            <p:ph type="sldNum" sz="quarter" idx="12"/>
          </p:nvPr>
        </p:nvSpPr>
        <p:spPr/>
        <p:txBody>
          <a:bodyPr/>
          <a:lstStyle/>
          <a:p>
            <a:pPr algn="ctr"/>
            <a:fld id="{62231297-CF50-461C-A890-3A434146D1DB}" type="slidenum">
              <a:rPr lang="en-US" smtClean="0"/>
              <a:pPr algn="ctr"/>
              <a:t>27</a:t>
            </a:fld>
            <a:endParaRPr lang="en-US" dirty="0"/>
          </a:p>
        </p:txBody>
      </p:sp>
      <p:pic>
        <p:nvPicPr>
          <p:cNvPr id="8" name="Picture 7">
            <a:extLst>
              <a:ext uri="{FF2B5EF4-FFF2-40B4-BE49-F238E27FC236}">
                <a16:creationId xmlns:a16="http://schemas.microsoft.com/office/drawing/2014/main" xmlns="" id="{2AA13810-EC15-41F2-ACC7-BAB353B5FC47}"/>
              </a:ext>
            </a:extLst>
          </p:cNvPr>
          <p:cNvPicPr>
            <a:picLocks noChangeAspect="1"/>
          </p:cNvPicPr>
          <p:nvPr/>
        </p:nvPicPr>
        <p:blipFill>
          <a:blip r:embed="rId2"/>
          <a:stretch>
            <a:fillRect/>
          </a:stretch>
        </p:blipFill>
        <p:spPr>
          <a:xfrm>
            <a:off x="800347" y="11879593"/>
            <a:ext cx="50400000" cy="15693094"/>
          </a:xfrm>
          <a:prstGeom prst="rect">
            <a:avLst/>
          </a:prstGeom>
        </p:spPr>
      </p:pic>
    </p:spTree>
    <p:extLst>
      <p:ext uri="{BB962C8B-B14F-4D97-AF65-F5344CB8AC3E}">
        <p14:creationId xmlns:p14="http://schemas.microsoft.com/office/powerpoint/2010/main" xmlns="" val="8707820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08D8540E-3CB5-43B2-8DC7-AC21004B76E0}"/>
              </a:ext>
            </a:extLst>
          </p:cNvPr>
          <p:cNvPicPr>
            <a:picLocks noChangeAspect="1"/>
          </p:cNvPicPr>
          <p:nvPr/>
        </p:nvPicPr>
        <p:blipFill>
          <a:blip r:embed="rId2"/>
          <a:stretch>
            <a:fillRect/>
          </a:stretch>
        </p:blipFill>
        <p:spPr>
          <a:xfrm>
            <a:off x="3753084" y="9404438"/>
            <a:ext cx="43252818" cy="21600000"/>
          </a:xfrm>
          <a:prstGeom prst="rect">
            <a:avLst/>
          </a:prstGeom>
        </p:spPr>
      </p:pic>
      <p:sp>
        <p:nvSpPr>
          <p:cNvPr id="2" name="Title 1">
            <a:extLst>
              <a:ext uri="{FF2B5EF4-FFF2-40B4-BE49-F238E27FC236}">
                <a16:creationId xmlns:a16="http://schemas.microsoft.com/office/drawing/2014/main" xmlns="" id="{51E4F658-1206-4E63-BA52-CB69E5887267}"/>
              </a:ext>
            </a:extLst>
          </p:cNvPr>
          <p:cNvSpPr>
            <a:spLocks noGrp="1"/>
          </p:cNvSpPr>
          <p:nvPr>
            <p:ph type="title"/>
          </p:nvPr>
        </p:nvSpPr>
        <p:spPr/>
        <p:txBody>
          <a:bodyPr>
            <a:normAutofit/>
          </a:bodyPr>
          <a:lstStyle/>
          <a:p>
            <a:r>
              <a:rPr lang="en-IN" dirty="0"/>
              <a:t>New Radio (NR) Interface: </a:t>
            </a:r>
            <a:br>
              <a:rPr lang="en-IN" dirty="0"/>
            </a:br>
            <a:r>
              <a:rPr lang="en-IN" dirty="0"/>
              <a:t>Key Technologies</a:t>
            </a:r>
          </a:p>
        </p:txBody>
      </p:sp>
      <p:sp>
        <p:nvSpPr>
          <p:cNvPr id="3" name="Content Placeholder 2">
            <a:extLst>
              <a:ext uri="{FF2B5EF4-FFF2-40B4-BE49-F238E27FC236}">
                <a16:creationId xmlns:a16="http://schemas.microsoft.com/office/drawing/2014/main" xmlns="" id="{94CBE44C-6D44-4114-BBDC-8A9DF515939C}"/>
              </a:ext>
            </a:extLst>
          </p:cNvPr>
          <p:cNvSpPr>
            <a:spLocks noGrp="1"/>
          </p:cNvSpPr>
          <p:nvPr>
            <p:ph idx="1"/>
          </p:nvPr>
        </p:nvSpPr>
        <p:spPr>
          <a:xfrm>
            <a:off x="2160337" y="7363735"/>
            <a:ext cx="46800000" cy="18000000"/>
          </a:xfrm>
        </p:spPr>
        <p:txBody>
          <a:bodyPr/>
          <a:lstStyle/>
          <a:p>
            <a:r>
              <a:rPr lang="en-IN" b="1" dirty="0"/>
              <a:t>Remote interference 100's of kms away caused by ducting</a:t>
            </a:r>
            <a:endParaRPr lang="en-IN" dirty="0"/>
          </a:p>
        </p:txBody>
      </p:sp>
      <p:sp>
        <p:nvSpPr>
          <p:cNvPr id="4" name="Date Placeholder 3">
            <a:extLst>
              <a:ext uri="{FF2B5EF4-FFF2-40B4-BE49-F238E27FC236}">
                <a16:creationId xmlns:a16="http://schemas.microsoft.com/office/drawing/2014/main" xmlns="" id="{120DE1F4-AC3B-405D-8D6F-0CB649566B33}"/>
              </a:ext>
            </a:extLst>
          </p:cNvPr>
          <p:cNvSpPr>
            <a:spLocks noGrp="1"/>
          </p:cNvSpPr>
          <p:nvPr>
            <p:ph type="dt" sz="half" idx="10"/>
          </p:nvPr>
        </p:nvSpPr>
        <p:spPr/>
        <p:txBody>
          <a:bodyPr/>
          <a:lstStyle/>
          <a:p>
            <a:fld id="{688C5873-4F49-4274-BEC6-5ABD39C6B6DD}" type="datetime1">
              <a:rPr lang="en-US" smtClean="0"/>
              <a:pPr/>
              <a:t>3/10/2024</a:t>
            </a:fld>
            <a:endParaRPr lang="en-US"/>
          </a:p>
        </p:txBody>
      </p:sp>
      <p:sp>
        <p:nvSpPr>
          <p:cNvPr id="5" name="Footer Placeholder 4">
            <a:extLst>
              <a:ext uri="{FF2B5EF4-FFF2-40B4-BE49-F238E27FC236}">
                <a16:creationId xmlns:a16="http://schemas.microsoft.com/office/drawing/2014/main" xmlns="" id="{9C228E08-3BC9-421C-B1B5-7F5112413D5C}"/>
              </a:ext>
            </a:extLst>
          </p:cNvPr>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a:extLst>
              <a:ext uri="{FF2B5EF4-FFF2-40B4-BE49-F238E27FC236}">
                <a16:creationId xmlns:a16="http://schemas.microsoft.com/office/drawing/2014/main" xmlns="" id="{66CB5951-C550-4DCD-B477-D244AFD18F89}"/>
              </a:ext>
            </a:extLst>
          </p:cNvPr>
          <p:cNvSpPr>
            <a:spLocks noGrp="1"/>
          </p:cNvSpPr>
          <p:nvPr>
            <p:ph type="sldNum" sz="quarter" idx="12"/>
          </p:nvPr>
        </p:nvSpPr>
        <p:spPr/>
        <p:txBody>
          <a:bodyPr/>
          <a:lstStyle/>
          <a:p>
            <a:pPr algn="ctr"/>
            <a:fld id="{62231297-CF50-461C-A890-3A434146D1DB}" type="slidenum">
              <a:rPr lang="en-US" smtClean="0"/>
              <a:pPr algn="ctr"/>
              <a:t>28</a:t>
            </a:fld>
            <a:endParaRPr lang="en-US" dirty="0"/>
          </a:p>
        </p:txBody>
      </p:sp>
    </p:spTree>
    <p:extLst>
      <p:ext uri="{BB962C8B-B14F-4D97-AF65-F5344CB8AC3E}">
        <p14:creationId xmlns:p14="http://schemas.microsoft.com/office/powerpoint/2010/main" xmlns="" val="40427560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E4F658-1206-4E63-BA52-CB69E5887267}"/>
              </a:ext>
            </a:extLst>
          </p:cNvPr>
          <p:cNvSpPr>
            <a:spLocks noGrp="1"/>
          </p:cNvSpPr>
          <p:nvPr>
            <p:ph type="title"/>
          </p:nvPr>
        </p:nvSpPr>
        <p:spPr/>
        <p:txBody>
          <a:bodyPr>
            <a:normAutofit/>
          </a:bodyPr>
          <a:lstStyle/>
          <a:p>
            <a:r>
              <a:rPr lang="en-IN" dirty="0"/>
              <a:t>New Radio (NR) Interface: </a:t>
            </a:r>
            <a:br>
              <a:rPr lang="en-IN" dirty="0"/>
            </a:br>
            <a:r>
              <a:rPr lang="en-IN" dirty="0"/>
              <a:t>Key Technologies</a:t>
            </a:r>
          </a:p>
        </p:txBody>
      </p:sp>
      <p:sp>
        <p:nvSpPr>
          <p:cNvPr id="3" name="Content Placeholder 2">
            <a:extLst>
              <a:ext uri="{FF2B5EF4-FFF2-40B4-BE49-F238E27FC236}">
                <a16:creationId xmlns:a16="http://schemas.microsoft.com/office/drawing/2014/main" xmlns="" id="{94CBE44C-6D44-4114-BBDC-8A9DF515939C}"/>
              </a:ext>
            </a:extLst>
          </p:cNvPr>
          <p:cNvSpPr>
            <a:spLocks noGrp="1"/>
          </p:cNvSpPr>
          <p:nvPr>
            <p:ph idx="1"/>
          </p:nvPr>
        </p:nvSpPr>
        <p:spPr>
          <a:xfrm>
            <a:off x="2160337" y="7363735"/>
            <a:ext cx="46800000" cy="18000000"/>
          </a:xfrm>
        </p:spPr>
        <p:txBody>
          <a:bodyPr/>
          <a:lstStyle/>
          <a:p>
            <a:r>
              <a:rPr lang="en-IN" b="1" dirty="0"/>
              <a:t>Single of aggressor cell arriving delayed at victim cell such that downlink of aggressor cell interferes with uplink of victim cell</a:t>
            </a:r>
            <a:endParaRPr lang="en-IN" dirty="0"/>
          </a:p>
        </p:txBody>
      </p:sp>
      <p:sp>
        <p:nvSpPr>
          <p:cNvPr id="4" name="Date Placeholder 3">
            <a:extLst>
              <a:ext uri="{FF2B5EF4-FFF2-40B4-BE49-F238E27FC236}">
                <a16:creationId xmlns:a16="http://schemas.microsoft.com/office/drawing/2014/main" xmlns="" id="{120DE1F4-AC3B-405D-8D6F-0CB649566B33}"/>
              </a:ext>
            </a:extLst>
          </p:cNvPr>
          <p:cNvSpPr>
            <a:spLocks noGrp="1"/>
          </p:cNvSpPr>
          <p:nvPr>
            <p:ph type="dt" sz="half" idx="10"/>
          </p:nvPr>
        </p:nvSpPr>
        <p:spPr/>
        <p:txBody>
          <a:bodyPr/>
          <a:lstStyle/>
          <a:p>
            <a:fld id="{688C5873-4F49-4274-BEC6-5ABD39C6B6DD}" type="datetime1">
              <a:rPr lang="en-US" smtClean="0"/>
              <a:pPr/>
              <a:t>3/10/2024</a:t>
            </a:fld>
            <a:endParaRPr lang="en-US"/>
          </a:p>
        </p:txBody>
      </p:sp>
      <p:sp>
        <p:nvSpPr>
          <p:cNvPr id="5" name="Footer Placeholder 4">
            <a:extLst>
              <a:ext uri="{FF2B5EF4-FFF2-40B4-BE49-F238E27FC236}">
                <a16:creationId xmlns:a16="http://schemas.microsoft.com/office/drawing/2014/main" xmlns="" id="{9C228E08-3BC9-421C-B1B5-7F5112413D5C}"/>
              </a:ext>
            </a:extLst>
          </p:cNvPr>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a:extLst>
              <a:ext uri="{FF2B5EF4-FFF2-40B4-BE49-F238E27FC236}">
                <a16:creationId xmlns:a16="http://schemas.microsoft.com/office/drawing/2014/main" xmlns="" id="{66CB5951-C550-4DCD-B477-D244AFD18F89}"/>
              </a:ext>
            </a:extLst>
          </p:cNvPr>
          <p:cNvSpPr>
            <a:spLocks noGrp="1"/>
          </p:cNvSpPr>
          <p:nvPr>
            <p:ph type="sldNum" sz="quarter" idx="12"/>
          </p:nvPr>
        </p:nvSpPr>
        <p:spPr/>
        <p:txBody>
          <a:bodyPr/>
          <a:lstStyle/>
          <a:p>
            <a:pPr algn="ctr"/>
            <a:fld id="{62231297-CF50-461C-A890-3A434146D1DB}" type="slidenum">
              <a:rPr lang="en-US" smtClean="0"/>
              <a:pPr algn="ctr"/>
              <a:t>29</a:t>
            </a:fld>
            <a:endParaRPr lang="en-US" dirty="0"/>
          </a:p>
        </p:txBody>
      </p:sp>
      <p:pic>
        <p:nvPicPr>
          <p:cNvPr id="8" name="Picture 7">
            <a:extLst>
              <a:ext uri="{FF2B5EF4-FFF2-40B4-BE49-F238E27FC236}">
                <a16:creationId xmlns:a16="http://schemas.microsoft.com/office/drawing/2014/main" xmlns="" id="{4AA222E8-9768-412F-B5E8-A310E0703C21}"/>
              </a:ext>
            </a:extLst>
          </p:cNvPr>
          <p:cNvPicPr>
            <a:picLocks noChangeAspect="1"/>
          </p:cNvPicPr>
          <p:nvPr/>
        </p:nvPicPr>
        <p:blipFill>
          <a:blip r:embed="rId2"/>
          <a:stretch>
            <a:fillRect/>
          </a:stretch>
        </p:blipFill>
        <p:spPr>
          <a:xfrm>
            <a:off x="720675" y="12346674"/>
            <a:ext cx="50400000" cy="18144001"/>
          </a:xfrm>
          <a:prstGeom prst="rect">
            <a:avLst/>
          </a:prstGeom>
        </p:spPr>
      </p:pic>
    </p:spTree>
    <p:extLst>
      <p:ext uri="{BB962C8B-B14F-4D97-AF65-F5344CB8AC3E}">
        <p14:creationId xmlns:p14="http://schemas.microsoft.com/office/powerpoint/2010/main" xmlns="" val="32673426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337" y="773718"/>
            <a:ext cx="40751149" cy="6262365"/>
          </a:xfrm>
        </p:spPr>
        <p:txBody>
          <a:bodyPr/>
          <a:lstStyle/>
          <a:p>
            <a:r>
              <a:rPr lang="en-US" dirty="0"/>
              <a:t>Introduction to Radio Access Technologies</a:t>
            </a:r>
          </a:p>
        </p:txBody>
      </p:sp>
      <p:sp>
        <p:nvSpPr>
          <p:cNvPr id="3" name="Content Placeholder 2">
            <a:extLst>
              <a:ext uri="{FF2B5EF4-FFF2-40B4-BE49-F238E27FC236}">
                <a16:creationId xmlns:a16="http://schemas.microsoft.com/office/drawing/2014/main" xmlns="" id="{C65A7F4A-DA17-476D-B47E-923C355D22AA}"/>
              </a:ext>
            </a:extLst>
          </p:cNvPr>
          <p:cNvSpPr>
            <a:spLocks noGrp="1"/>
          </p:cNvSpPr>
          <p:nvPr>
            <p:ph idx="1"/>
          </p:nvPr>
        </p:nvSpPr>
        <p:spPr>
          <a:xfrm>
            <a:off x="422976" y="7363735"/>
            <a:ext cx="50051903" cy="23310591"/>
          </a:xfrm>
        </p:spPr>
        <p:txBody>
          <a:bodyPr>
            <a:normAutofit/>
          </a:bodyPr>
          <a:lstStyle/>
          <a:p>
            <a:pPr marL="0" indent="0">
              <a:buNone/>
            </a:pPr>
            <a:r>
              <a:rPr lang="en-IN" b="1" dirty="0"/>
              <a:t>What is radio access network?</a:t>
            </a:r>
          </a:p>
          <a:p>
            <a:r>
              <a:rPr lang="en-IN" dirty="0"/>
              <a:t>A radio access network (RAN) is </a:t>
            </a:r>
            <a:br>
              <a:rPr lang="en-IN" dirty="0"/>
            </a:br>
            <a:r>
              <a:rPr lang="en-IN" dirty="0"/>
              <a:t>a major component of </a:t>
            </a:r>
            <a:br>
              <a:rPr lang="en-IN" dirty="0"/>
            </a:br>
            <a:r>
              <a:rPr lang="en-IN" dirty="0"/>
              <a:t>a wireless telecommunications system</a:t>
            </a:r>
            <a:br>
              <a:rPr lang="en-IN" dirty="0"/>
            </a:br>
            <a:r>
              <a:rPr lang="en-IN" dirty="0"/>
              <a:t>that connects individual devices </a:t>
            </a:r>
            <a:br>
              <a:rPr lang="en-IN" dirty="0"/>
            </a:br>
            <a:r>
              <a:rPr lang="en-IN" dirty="0"/>
              <a:t>to other parts of a network through </a:t>
            </a:r>
            <a:br>
              <a:rPr lang="en-IN" dirty="0"/>
            </a:br>
            <a:r>
              <a:rPr lang="en-IN" dirty="0"/>
              <a:t>a radio link. </a:t>
            </a:r>
          </a:p>
          <a:p>
            <a:r>
              <a:rPr lang="en-IN" dirty="0"/>
              <a:t>The RAN links user equipment, </a:t>
            </a:r>
            <a:br>
              <a:rPr lang="en-IN" dirty="0"/>
            </a:br>
            <a:r>
              <a:rPr lang="en-IN" dirty="0"/>
              <a:t>such as a </a:t>
            </a:r>
            <a:r>
              <a:rPr lang="en-IN" dirty="0" err="1"/>
              <a:t>cellphone</a:t>
            </a:r>
            <a:r>
              <a:rPr lang="en-IN" dirty="0"/>
              <a:t>, computer or </a:t>
            </a:r>
            <a:br>
              <a:rPr lang="en-IN" dirty="0"/>
            </a:br>
            <a:r>
              <a:rPr lang="en-IN" dirty="0"/>
              <a:t>any remotely controlled machine, over a </a:t>
            </a:r>
            <a:r>
              <a:rPr lang="en-IN" dirty="0" err="1"/>
              <a:t>fiber</a:t>
            </a:r>
            <a:r>
              <a:rPr lang="en-IN" dirty="0"/>
              <a:t> or wireless backhaul connection. </a:t>
            </a:r>
          </a:p>
          <a:p>
            <a:r>
              <a:rPr lang="en-IN" dirty="0"/>
              <a:t>That link goes to the core network, </a:t>
            </a:r>
            <a:br>
              <a:rPr lang="en-IN" dirty="0"/>
            </a:br>
            <a:r>
              <a:rPr lang="en-IN" dirty="0"/>
              <a:t>which manages subscriber information, location and more.</a:t>
            </a:r>
          </a:p>
        </p:txBody>
      </p:sp>
      <p:sp>
        <p:nvSpPr>
          <p:cNvPr id="4" name="Date Placeholder 3"/>
          <p:cNvSpPr>
            <a:spLocks noGrp="1"/>
          </p:cNvSpPr>
          <p:nvPr>
            <p:ph type="dt" sz="half" idx="10"/>
          </p:nvPr>
        </p:nvSpPr>
        <p:spPr/>
        <p:txBody>
          <a:bodyPr/>
          <a:lstStyle/>
          <a:p>
            <a:fld id="{E1AC928F-9231-438E-98FD-0EC9DCCD593B}" type="datetime1">
              <a:rPr lang="en-US" smtClean="0"/>
              <a:pPr/>
              <a:t>3/10/2024</a:t>
            </a:fld>
            <a:endParaRPr lang="en-US"/>
          </a:p>
        </p:txBody>
      </p:sp>
      <p:sp>
        <p:nvSpPr>
          <p:cNvPr id="5" name="Footer Placeholder 4"/>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p:cNvSpPr>
            <a:spLocks noGrp="1"/>
          </p:cNvSpPr>
          <p:nvPr>
            <p:ph type="sldNum" sz="quarter" idx="12"/>
          </p:nvPr>
        </p:nvSpPr>
        <p:spPr/>
        <p:txBody>
          <a:bodyPr/>
          <a:lstStyle/>
          <a:p>
            <a:pPr algn="ctr"/>
            <a:fld id="{62231297-CF50-461C-A890-3A434146D1DB}" type="slidenum">
              <a:rPr lang="en-US" smtClean="0"/>
              <a:pPr algn="ctr"/>
              <a:t>3</a:t>
            </a:fld>
            <a:endParaRPr lang="en-US" dirty="0"/>
          </a:p>
        </p:txBody>
      </p:sp>
      <p:pic>
        <p:nvPicPr>
          <p:cNvPr id="7" name="Picture 6">
            <a:extLst>
              <a:ext uri="{FF2B5EF4-FFF2-40B4-BE49-F238E27FC236}">
                <a16:creationId xmlns:a16="http://schemas.microsoft.com/office/drawing/2014/main" xmlns="" id="{879E7F1D-336A-432D-9E97-9B2C0CFC0EEC}"/>
              </a:ext>
            </a:extLst>
          </p:cNvPr>
          <p:cNvPicPr>
            <a:picLocks noChangeAspect="1"/>
          </p:cNvPicPr>
          <p:nvPr/>
        </p:nvPicPr>
        <p:blipFill>
          <a:blip r:embed="rId2"/>
          <a:stretch>
            <a:fillRect/>
          </a:stretch>
        </p:blipFill>
        <p:spPr>
          <a:xfrm>
            <a:off x="45268094" y="24838958"/>
            <a:ext cx="5835368" cy="5835368"/>
          </a:xfrm>
          <a:prstGeom prst="rect">
            <a:avLst/>
          </a:prstGeom>
        </p:spPr>
      </p:pic>
      <p:pic>
        <p:nvPicPr>
          <p:cNvPr id="8" name="Picture 7">
            <a:extLst>
              <a:ext uri="{FF2B5EF4-FFF2-40B4-BE49-F238E27FC236}">
                <a16:creationId xmlns:a16="http://schemas.microsoft.com/office/drawing/2014/main" xmlns="" id="{8C9A18E1-216F-4F11-9AF1-5E32454C2277}"/>
              </a:ext>
            </a:extLst>
          </p:cNvPr>
          <p:cNvPicPr>
            <a:picLocks noChangeAspect="1"/>
          </p:cNvPicPr>
          <p:nvPr/>
        </p:nvPicPr>
        <p:blipFill>
          <a:blip r:embed="rId3"/>
          <a:stretch>
            <a:fillRect/>
          </a:stretch>
        </p:blipFill>
        <p:spPr>
          <a:xfrm>
            <a:off x="26997485" y="6429094"/>
            <a:ext cx="24198220" cy="16560657"/>
          </a:xfrm>
          <a:prstGeom prst="rect">
            <a:avLst/>
          </a:prstGeom>
        </p:spPr>
      </p:pic>
    </p:spTree>
    <p:extLst>
      <p:ext uri="{BB962C8B-B14F-4D97-AF65-F5344CB8AC3E}">
        <p14:creationId xmlns:p14="http://schemas.microsoft.com/office/powerpoint/2010/main" xmlns="" val="8270252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E4F658-1206-4E63-BA52-CB69E5887267}"/>
              </a:ext>
            </a:extLst>
          </p:cNvPr>
          <p:cNvSpPr>
            <a:spLocks noGrp="1"/>
          </p:cNvSpPr>
          <p:nvPr>
            <p:ph type="title"/>
          </p:nvPr>
        </p:nvSpPr>
        <p:spPr/>
        <p:txBody>
          <a:bodyPr>
            <a:normAutofit/>
          </a:bodyPr>
          <a:lstStyle/>
          <a:p>
            <a:r>
              <a:rPr lang="en-IN" dirty="0"/>
              <a:t>New Radio (NR) Interface: </a:t>
            </a:r>
            <a:br>
              <a:rPr lang="en-IN" dirty="0"/>
            </a:br>
            <a:r>
              <a:rPr lang="en-IN" dirty="0"/>
              <a:t>Key Technologies</a:t>
            </a:r>
          </a:p>
        </p:txBody>
      </p:sp>
      <p:sp>
        <p:nvSpPr>
          <p:cNvPr id="3" name="Content Placeholder 2">
            <a:extLst>
              <a:ext uri="{FF2B5EF4-FFF2-40B4-BE49-F238E27FC236}">
                <a16:creationId xmlns:a16="http://schemas.microsoft.com/office/drawing/2014/main" xmlns="" id="{94CBE44C-6D44-4114-BBDC-8A9DF515939C}"/>
              </a:ext>
            </a:extLst>
          </p:cNvPr>
          <p:cNvSpPr>
            <a:spLocks noGrp="1"/>
          </p:cNvSpPr>
          <p:nvPr>
            <p:ph idx="1"/>
          </p:nvPr>
        </p:nvSpPr>
        <p:spPr>
          <a:xfrm>
            <a:off x="2160337" y="7363735"/>
            <a:ext cx="46800000" cy="18000000"/>
          </a:xfrm>
        </p:spPr>
        <p:txBody>
          <a:bodyPr/>
          <a:lstStyle/>
          <a:p>
            <a:r>
              <a:rPr lang="en-IN" b="1" dirty="0"/>
              <a:t>Basic </a:t>
            </a:r>
            <a:r>
              <a:rPr lang="en-IN" b="1" dirty="0" err="1"/>
              <a:t>sidelink</a:t>
            </a:r>
            <a:r>
              <a:rPr lang="en-IN" b="1" dirty="0"/>
              <a:t> transmission scenarios</a:t>
            </a:r>
            <a:endParaRPr lang="en-IN" dirty="0"/>
          </a:p>
        </p:txBody>
      </p:sp>
      <p:sp>
        <p:nvSpPr>
          <p:cNvPr id="4" name="Date Placeholder 3">
            <a:extLst>
              <a:ext uri="{FF2B5EF4-FFF2-40B4-BE49-F238E27FC236}">
                <a16:creationId xmlns:a16="http://schemas.microsoft.com/office/drawing/2014/main" xmlns="" id="{120DE1F4-AC3B-405D-8D6F-0CB649566B33}"/>
              </a:ext>
            </a:extLst>
          </p:cNvPr>
          <p:cNvSpPr>
            <a:spLocks noGrp="1"/>
          </p:cNvSpPr>
          <p:nvPr>
            <p:ph type="dt" sz="half" idx="10"/>
          </p:nvPr>
        </p:nvSpPr>
        <p:spPr/>
        <p:txBody>
          <a:bodyPr/>
          <a:lstStyle/>
          <a:p>
            <a:fld id="{688C5873-4F49-4274-BEC6-5ABD39C6B6DD}" type="datetime1">
              <a:rPr lang="en-US" smtClean="0"/>
              <a:pPr/>
              <a:t>3/10/2024</a:t>
            </a:fld>
            <a:endParaRPr lang="en-US"/>
          </a:p>
        </p:txBody>
      </p:sp>
      <p:sp>
        <p:nvSpPr>
          <p:cNvPr id="5" name="Footer Placeholder 4">
            <a:extLst>
              <a:ext uri="{FF2B5EF4-FFF2-40B4-BE49-F238E27FC236}">
                <a16:creationId xmlns:a16="http://schemas.microsoft.com/office/drawing/2014/main" xmlns="" id="{9C228E08-3BC9-421C-B1B5-7F5112413D5C}"/>
              </a:ext>
            </a:extLst>
          </p:cNvPr>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a:extLst>
              <a:ext uri="{FF2B5EF4-FFF2-40B4-BE49-F238E27FC236}">
                <a16:creationId xmlns:a16="http://schemas.microsoft.com/office/drawing/2014/main" xmlns="" id="{66CB5951-C550-4DCD-B477-D244AFD18F89}"/>
              </a:ext>
            </a:extLst>
          </p:cNvPr>
          <p:cNvSpPr>
            <a:spLocks noGrp="1"/>
          </p:cNvSpPr>
          <p:nvPr>
            <p:ph type="sldNum" sz="quarter" idx="12"/>
          </p:nvPr>
        </p:nvSpPr>
        <p:spPr/>
        <p:txBody>
          <a:bodyPr/>
          <a:lstStyle/>
          <a:p>
            <a:pPr algn="ctr"/>
            <a:fld id="{62231297-CF50-461C-A890-3A434146D1DB}" type="slidenum">
              <a:rPr lang="en-US" smtClean="0"/>
              <a:pPr algn="ctr"/>
              <a:t>30</a:t>
            </a:fld>
            <a:endParaRPr lang="en-US" dirty="0"/>
          </a:p>
        </p:txBody>
      </p:sp>
      <p:pic>
        <p:nvPicPr>
          <p:cNvPr id="10" name="Picture 9">
            <a:extLst>
              <a:ext uri="{FF2B5EF4-FFF2-40B4-BE49-F238E27FC236}">
                <a16:creationId xmlns:a16="http://schemas.microsoft.com/office/drawing/2014/main" xmlns="" id="{3AAAC787-1324-41F6-9B14-67C85E6CD7BC}"/>
              </a:ext>
            </a:extLst>
          </p:cNvPr>
          <p:cNvPicPr>
            <a:picLocks noChangeAspect="1"/>
          </p:cNvPicPr>
          <p:nvPr/>
        </p:nvPicPr>
        <p:blipFill>
          <a:blip r:embed="rId2"/>
          <a:stretch>
            <a:fillRect/>
          </a:stretch>
        </p:blipFill>
        <p:spPr>
          <a:xfrm>
            <a:off x="729621" y="11531646"/>
            <a:ext cx="50400000" cy="13595989"/>
          </a:xfrm>
          <a:prstGeom prst="rect">
            <a:avLst/>
          </a:prstGeom>
        </p:spPr>
      </p:pic>
    </p:spTree>
    <p:extLst>
      <p:ext uri="{BB962C8B-B14F-4D97-AF65-F5344CB8AC3E}">
        <p14:creationId xmlns:p14="http://schemas.microsoft.com/office/powerpoint/2010/main" xmlns="" val="31643081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E4F658-1206-4E63-BA52-CB69E5887267}"/>
              </a:ext>
            </a:extLst>
          </p:cNvPr>
          <p:cNvSpPr>
            <a:spLocks noGrp="1"/>
          </p:cNvSpPr>
          <p:nvPr>
            <p:ph type="title"/>
          </p:nvPr>
        </p:nvSpPr>
        <p:spPr/>
        <p:txBody>
          <a:bodyPr>
            <a:normAutofit/>
          </a:bodyPr>
          <a:lstStyle/>
          <a:p>
            <a:r>
              <a:rPr lang="en-IN" dirty="0"/>
              <a:t>New Radio (NR) Interface: </a:t>
            </a:r>
            <a:br>
              <a:rPr lang="en-IN" dirty="0"/>
            </a:br>
            <a:r>
              <a:rPr lang="en-IN" dirty="0"/>
              <a:t>Key Technologies</a:t>
            </a:r>
          </a:p>
        </p:txBody>
      </p:sp>
      <p:sp>
        <p:nvSpPr>
          <p:cNvPr id="3" name="Content Placeholder 2">
            <a:extLst>
              <a:ext uri="{FF2B5EF4-FFF2-40B4-BE49-F238E27FC236}">
                <a16:creationId xmlns:a16="http://schemas.microsoft.com/office/drawing/2014/main" xmlns="" id="{94CBE44C-6D44-4114-BBDC-8A9DF515939C}"/>
              </a:ext>
            </a:extLst>
          </p:cNvPr>
          <p:cNvSpPr>
            <a:spLocks noGrp="1"/>
          </p:cNvSpPr>
          <p:nvPr>
            <p:ph idx="1"/>
          </p:nvPr>
        </p:nvSpPr>
        <p:spPr>
          <a:xfrm>
            <a:off x="2160337" y="7363735"/>
            <a:ext cx="46800000" cy="18000000"/>
          </a:xfrm>
        </p:spPr>
        <p:txBody>
          <a:bodyPr/>
          <a:lstStyle/>
          <a:p>
            <a:r>
              <a:rPr lang="en-IN" b="1" dirty="0" err="1"/>
              <a:t>Sidelink</a:t>
            </a:r>
            <a:r>
              <a:rPr lang="en-IN" b="1" dirty="0"/>
              <a:t> deployment scenarios</a:t>
            </a:r>
          </a:p>
          <a:p>
            <a:endParaRPr lang="en-US" b="1" dirty="0"/>
          </a:p>
          <a:p>
            <a:endParaRPr lang="en-US" b="1" dirty="0"/>
          </a:p>
          <a:p>
            <a:endParaRPr lang="en-US" b="1" dirty="0"/>
          </a:p>
          <a:p>
            <a:endParaRPr lang="en-US" b="1" dirty="0"/>
          </a:p>
          <a:p>
            <a:endParaRPr lang="en-US" b="1" dirty="0"/>
          </a:p>
          <a:p>
            <a:r>
              <a:rPr lang="en-IN" b="1" dirty="0"/>
              <a:t>Spectrum priorities for NR-U</a:t>
            </a:r>
          </a:p>
        </p:txBody>
      </p:sp>
      <p:sp>
        <p:nvSpPr>
          <p:cNvPr id="4" name="Date Placeholder 3">
            <a:extLst>
              <a:ext uri="{FF2B5EF4-FFF2-40B4-BE49-F238E27FC236}">
                <a16:creationId xmlns:a16="http://schemas.microsoft.com/office/drawing/2014/main" xmlns="" id="{120DE1F4-AC3B-405D-8D6F-0CB649566B33}"/>
              </a:ext>
            </a:extLst>
          </p:cNvPr>
          <p:cNvSpPr>
            <a:spLocks noGrp="1"/>
          </p:cNvSpPr>
          <p:nvPr>
            <p:ph type="dt" sz="half" idx="10"/>
          </p:nvPr>
        </p:nvSpPr>
        <p:spPr/>
        <p:txBody>
          <a:bodyPr/>
          <a:lstStyle/>
          <a:p>
            <a:fld id="{688C5873-4F49-4274-BEC6-5ABD39C6B6DD}" type="datetime1">
              <a:rPr lang="en-US" smtClean="0"/>
              <a:pPr/>
              <a:t>3/10/2024</a:t>
            </a:fld>
            <a:endParaRPr lang="en-US"/>
          </a:p>
        </p:txBody>
      </p:sp>
      <p:sp>
        <p:nvSpPr>
          <p:cNvPr id="5" name="Footer Placeholder 4">
            <a:extLst>
              <a:ext uri="{FF2B5EF4-FFF2-40B4-BE49-F238E27FC236}">
                <a16:creationId xmlns:a16="http://schemas.microsoft.com/office/drawing/2014/main" xmlns="" id="{9C228E08-3BC9-421C-B1B5-7F5112413D5C}"/>
              </a:ext>
            </a:extLst>
          </p:cNvPr>
          <p:cNvSpPr>
            <a:spLocks noGrp="1"/>
          </p:cNvSpPr>
          <p:nvPr>
            <p:ph type="ftr" sz="quarter" idx="11"/>
          </p:nvPr>
        </p:nvSpPr>
        <p:spPr/>
        <p:txBody>
          <a:bodyPr/>
          <a:lstStyle/>
          <a:p>
            <a:r>
              <a:rPr lang="en-US" dirty="0"/>
              <a:t>18ECO127T :: 5G Technology – An Overview :: Unit-3 </a:t>
            </a:r>
          </a:p>
        </p:txBody>
      </p:sp>
      <p:sp>
        <p:nvSpPr>
          <p:cNvPr id="6" name="Slide Number Placeholder 5">
            <a:extLst>
              <a:ext uri="{FF2B5EF4-FFF2-40B4-BE49-F238E27FC236}">
                <a16:creationId xmlns:a16="http://schemas.microsoft.com/office/drawing/2014/main" xmlns="" id="{66CB5951-C550-4DCD-B477-D244AFD18F89}"/>
              </a:ext>
            </a:extLst>
          </p:cNvPr>
          <p:cNvSpPr>
            <a:spLocks noGrp="1"/>
          </p:cNvSpPr>
          <p:nvPr>
            <p:ph type="sldNum" sz="quarter" idx="12"/>
          </p:nvPr>
        </p:nvSpPr>
        <p:spPr/>
        <p:txBody>
          <a:bodyPr/>
          <a:lstStyle/>
          <a:p>
            <a:pPr algn="ctr"/>
            <a:fld id="{62231297-CF50-461C-A890-3A434146D1DB}" type="slidenum">
              <a:rPr lang="en-US" smtClean="0"/>
              <a:pPr algn="ctr"/>
              <a:t>31</a:t>
            </a:fld>
            <a:endParaRPr lang="en-US" dirty="0"/>
          </a:p>
        </p:txBody>
      </p:sp>
      <p:pic>
        <p:nvPicPr>
          <p:cNvPr id="8" name="Content Placeholder 4">
            <a:extLst>
              <a:ext uri="{FF2B5EF4-FFF2-40B4-BE49-F238E27FC236}">
                <a16:creationId xmlns:a16="http://schemas.microsoft.com/office/drawing/2014/main" xmlns="" id="{987948CB-3D54-488F-988E-E348547AD3B5}"/>
              </a:ext>
            </a:extLst>
          </p:cNvPr>
          <p:cNvPicPr>
            <a:picLocks noChangeAspect="1"/>
          </p:cNvPicPr>
          <p:nvPr/>
        </p:nvPicPr>
        <p:blipFill>
          <a:blip r:embed="rId2"/>
          <a:stretch>
            <a:fillRect/>
          </a:stretch>
        </p:blipFill>
        <p:spPr>
          <a:xfrm>
            <a:off x="1362265" y="10530207"/>
            <a:ext cx="50400000" cy="8324998"/>
          </a:xfrm>
          <a:prstGeom prst="rect">
            <a:avLst/>
          </a:prstGeom>
        </p:spPr>
      </p:pic>
      <p:pic>
        <p:nvPicPr>
          <p:cNvPr id="7" name="Picture 6">
            <a:extLst>
              <a:ext uri="{FF2B5EF4-FFF2-40B4-BE49-F238E27FC236}">
                <a16:creationId xmlns:a16="http://schemas.microsoft.com/office/drawing/2014/main" xmlns="" id="{DAFF7091-47DB-44CD-9128-D1ED9A094783}"/>
              </a:ext>
            </a:extLst>
          </p:cNvPr>
          <p:cNvPicPr>
            <a:picLocks noChangeAspect="1"/>
          </p:cNvPicPr>
          <p:nvPr/>
        </p:nvPicPr>
        <p:blipFill>
          <a:blip r:embed="rId3"/>
          <a:stretch>
            <a:fillRect/>
          </a:stretch>
        </p:blipFill>
        <p:spPr>
          <a:xfrm>
            <a:off x="15801604" y="21345044"/>
            <a:ext cx="32476417" cy="10800000"/>
          </a:xfrm>
          <a:prstGeom prst="rect">
            <a:avLst/>
          </a:prstGeom>
        </p:spPr>
      </p:pic>
    </p:spTree>
    <p:extLst>
      <p:ext uri="{BB962C8B-B14F-4D97-AF65-F5344CB8AC3E}">
        <p14:creationId xmlns:p14="http://schemas.microsoft.com/office/powerpoint/2010/main" xmlns="" val="1769365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E4F658-1206-4E63-BA52-CB69E5887267}"/>
              </a:ext>
            </a:extLst>
          </p:cNvPr>
          <p:cNvSpPr>
            <a:spLocks noGrp="1"/>
          </p:cNvSpPr>
          <p:nvPr>
            <p:ph type="title"/>
          </p:nvPr>
        </p:nvSpPr>
        <p:spPr/>
        <p:txBody>
          <a:bodyPr>
            <a:normAutofit/>
          </a:bodyPr>
          <a:lstStyle/>
          <a:p>
            <a:r>
              <a:rPr lang="en-IN" dirty="0"/>
              <a:t>New Radio (NR) Interface: </a:t>
            </a:r>
            <a:br>
              <a:rPr lang="en-IN" dirty="0"/>
            </a:br>
            <a:r>
              <a:rPr lang="en-IN" dirty="0"/>
              <a:t>Key Technologies</a:t>
            </a:r>
          </a:p>
        </p:txBody>
      </p:sp>
      <p:sp>
        <p:nvSpPr>
          <p:cNvPr id="3" name="Content Placeholder 2">
            <a:extLst>
              <a:ext uri="{FF2B5EF4-FFF2-40B4-BE49-F238E27FC236}">
                <a16:creationId xmlns:a16="http://schemas.microsoft.com/office/drawing/2014/main" xmlns="" id="{94CBE44C-6D44-4114-BBDC-8A9DF515939C}"/>
              </a:ext>
            </a:extLst>
          </p:cNvPr>
          <p:cNvSpPr>
            <a:spLocks noGrp="1"/>
          </p:cNvSpPr>
          <p:nvPr>
            <p:ph idx="1"/>
          </p:nvPr>
        </p:nvSpPr>
        <p:spPr>
          <a:xfrm>
            <a:off x="2160337" y="7363735"/>
            <a:ext cx="46800000" cy="18000000"/>
          </a:xfrm>
        </p:spPr>
        <p:txBody>
          <a:bodyPr/>
          <a:lstStyle/>
          <a:p>
            <a:r>
              <a:rPr lang="en-IN" b="1" dirty="0"/>
              <a:t>License-assisted (left and middle) and stand-alone (right) operation of NR in unlicensed spectra</a:t>
            </a:r>
            <a:endParaRPr lang="en-IN" dirty="0"/>
          </a:p>
        </p:txBody>
      </p:sp>
      <p:sp>
        <p:nvSpPr>
          <p:cNvPr id="4" name="Date Placeholder 3">
            <a:extLst>
              <a:ext uri="{FF2B5EF4-FFF2-40B4-BE49-F238E27FC236}">
                <a16:creationId xmlns:a16="http://schemas.microsoft.com/office/drawing/2014/main" xmlns="" id="{120DE1F4-AC3B-405D-8D6F-0CB649566B33}"/>
              </a:ext>
            </a:extLst>
          </p:cNvPr>
          <p:cNvSpPr>
            <a:spLocks noGrp="1"/>
          </p:cNvSpPr>
          <p:nvPr>
            <p:ph type="dt" sz="half" idx="10"/>
          </p:nvPr>
        </p:nvSpPr>
        <p:spPr/>
        <p:txBody>
          <a:bodyPr/>
          <a:lstStyle/>
          <a:p>
            <a:fld id="{688C5873-4F49-4274-BEC6-5ABD39C6B6DD}" type="datetime1">
              <a:rPr lang="en-US" smtClean="0"/>
              <a:pPr/>
              <a:t>3/10/2024</a:t>
            </a:fld>
            <a:endParaRPr lang="en-US"/>
          </a:p>
        </p:txBody>
      </p:sp>
      <p:sp>
        <p:nvSpPr>
          <p:cNvPr id="5" name="Footer Placeholder 4">
            <a:extLst>
              <a:ext uri="{FF2B5EF4-FFF2-40B4-BE49-F238E27FC236}">
                <a16:creationId xmlns:a16="http://schemas.microsoft.com/office/drawing/2014/main" xmlns="" id="{9C228E08-3BC9-421C-B1B5-7F5112413D5C}"/>
              </a:ext>
            </a:extLst>
          </p:cNvPr>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a:extLst>
              <a:ext uri="{FF2B5EF4-FFF2-40B4-BE49-F238E27FC236}">
                <a16:creationId xmlns:a16="http://schemas.microsoft.com/office/drawing/2014/main" xmlns="" id="{66CB5951-C550-4DCD-B477-D244AFD18F89}"/>
              </a:ext>
            </a:extLst>
          </p:cNvPr>
          <p:cNvSpPr>
            <a:spLocks noGrp="1"/>
          </p:cNvSpPr>
          <p:nvPr>
            <p:ph type="sldNum" sz="quarter" idx="12"/>
          </p:nvPr>
        </p:nvSpPr>
        <p:spPr/>
        <p:txBody>
          <a:bodyPr/>
          <a:lstStyle/>
          <a:p>
            <a:pPr algn="ctr"/>
            <a:fld id="{62231297-CF50-461C-A890-3A434146D1DB}" type="slidenum">
              <a:rPr lang="en-US" smtClean="0"/>
              <a:pPr algn="ctr"/>
              <a:t>32</a:t>
            </a:fld>
            <a:endParaRPr lang="en-US" dirty="0"/>
          </a:p>
        </p:txBody>
      </p:sp>
      <p:pic>
        <p:nvPicPr>
          <p:cNvPr id="8" name="Picture 7">
            <a:extLst>
              <a:ext uri="{FF2B5EF4-FFF2-40B4-BE49-F238E27FC236}">
                <a16:creationId xmlns:a16="http://schemas.microsoft.com/office/drawing/2014/main" xmlns="" id="{5C9C37E1-4465-4722-834F-1D7E8B2B9C6C}"/>
              </a:ext>
            </a:extLst>
          </p:cNvPr>
          <p:cNvPicPr>
            <a:picLocks noChangeAspect="1"/>
          </p:cNvPicPr>
          <p:nvPr/>
        </p:nvPicPr>
        <p:blipFill>
          <a:blip r:embed="rId2"/>
          <a:stretch>
            <a:fillRect/>
          </a:stretch>
        </p:blipFill>
        <p:spPr>
          <a:xfrm>
            <a:off x="795705" y="10630581"/>
            <a:ext cx="50400000" cy="11138125"/>
          </a:xfrm>
          <a:prstGeom prst="rect">
            <a:avLst/>
          </a:prstGeom>
        </p:spPr>
      </p:pic>
    </p:spTree>
    <p:extLst>
      <p:ext uri="{BB962C8B-B14F-4D97-AF65-F5344CB8AC3E}">
        <p14:creationId xmlns:p14="http://schemas.microsoft.com/office/powerpoint/2010/main" xmlns="" val="5468038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E4F658-1206-4E63-BA52-CB69E5887267}"/>
              </a:ext>
            </a:extLst>
          </p:cNvPr>
          <p:cNvSpPr>
            <a:spLocks noGrp="1"/>
          </p:cNvSpPr>
          <p:nvPr>
            <p:ph type="title"/>
          </p:nvPr>
        </p:nvSpPr>
        <p:spPr/>
        <p:txBody>
          <a:bodyPr>
            <a:normAutofit/>
          </a:bodyPr>
          <a:lstStyle/>
          <a:p>
            <a:r>
              <a:rPr lang="en-IN" dirty="0"/>
              <a:t>New Radio (NR) Interface: </a:t>
            </a:r>
            <a:br>
              <a:rPr lang="en-IN" dirty="0"/>
            </a:br>
            <a:r>
              <a:rPr lang="en-IN" dirty="0"/>
              <a:t>Key Technologies</a:t>
            </a:r>
          </a:p>
        </p:txBody>
      </p:sp>
      <p:sp>
        <p:nvSpPr>
          <p:cNvPr id="3" name="Content Placeholder 2">
            <a:extLst>
              <a:ext uri="{FF2B5EF4-FFF2-40B4-BE49-F238E27FC236}">
                <a16:creationId xmlns:a16="http://schemas.microsoft.com/office/drawing/2014/main" xmlns="" id="{94CBE44C-6D44-4114-BBDC-8A9DF515939C}"/>
              </a:ext>
            </a:extLst>
          </p:cNvPr>
          <p:cNvSpPr>
            <a:spLocks noGrp="1"/>
          </p:cNvSpPr>
          <p:nvPr>
            <p:ph idx="1"/>
          </p:nvPr>
        </p:nvSpPr>
        <p:spPr>
          <a:xfrm>
            <a:off x="2160337" y="7363735"/>
            <a:ext cx="46800000" cy="18000000"/>
          </a:xfrm>
        </p:spPr>
        <p:txBody>
          <a:bodyPr/>
          <a:lstStyle/>
          <a:p>
            <a:r>
              <a:rPr lang="en-IN" b="1" dirty="0"/>
              <a:t>NR RAT-dependent positioning schemes</a:t>
            </a:r>
            <a:endParaRPr lang="en-IN" dirty="0"/>
          </a:p>
        </p:txBody>
      </p:sp>
      <p:sp>
        <p:nvSpPr>
          <p:cNvPr id="4" name="Date Placeholder 3">
            <a:extLst>
              <a:ext uri="{FF2B5EF4-FFF2-40B4-BE49-F238E27FC236}">
                <a16:creationId xmlns:a16="http://schemas.microsoft.com/office/drawing/2014/main" xmlns="" id="{120DE1F4-AC3B-405D-8D6F-0CB649566B33}"/>
              </a:ext>
            </a:extLst>
          </p:cNvPr>
          <p:cNvSpPr>
            <a:spLocks noGrp="1"/>
          </p:cNvSpPr>
          <p:nvPr>
            <p:ph type="dt" sz="half" idx="10"/>
          </p:nvPr>
        </p:nvSpPr>
        <p:spPr/>
        <p:txBody>
          <a:bodyPr/>
          <a:lstStyle/>
          <a:p>
            <a:fld id="{688C5873-4F49-4274-BEC6-5ABD39C6B6DD}" type="datetime1">
              <a:rPr lang="en-US" smtClean="0"/>
              <a:pPr/>
              <a:t>3/10/2024</a:t>
            </a:fld>
            <a:endParaRPr lang="en-US"/>
          </a:p>
        </p:txBody>
      </p:sp>
      <p:sp>
        <p:nvSpPr>
          <p:cNvPr id="5" name="Footer Placeholder 4">
            <a:extLst>
              <a:ext uri="{FF2B5EF4-FFF2-40B4-BE49-F238E27FC236}">
                <a16:creationId xmlns:a16="http://schemas.microsoft.com/office/drawing/2014/main" xmlns="" id="{9C228E08-3BC9-421C-B1B5-7F5112413D5C}"/>
              </a:ext>
            </a:extLst>
          </p:cNvPr>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a:extLst>
              <a:ext uri="{FF2B5EF4-FFF2-40B4-BE49-F238E27FC236}">
                <a16:creationId xmlns:a16="http://schemas.microsoft.com/office/drawing/2014/main" xmlns="" id="{66CB5951-C550-4DCD-B477-D244AFD18F89}"/>
              </a:ext>
            </a:extLst>
          </p:cNvPr>
          <p:cNvSpPr>
            <a:spLocks noGrp="1"/>
          </p:cNvSpPr>
          <p:nvPr>
            <p:ph type="sldNum" sz="quarter" idx="12"/>
          </p:nvPr>
        </p:nvSpPr>
        <p:spPr/>
        <p:txBody>
          <a:bodyPr/>
          <a:lstStyle/>
          <a:p>
            <a:pPr algn="ctr"/>
            <a:fld id="{62231297-CF50-461C-A890-3A434146D1DB}" type="slidenum">
              <a:rPr lang="en-US" smtClean="0"/>
              <a:pPr algn="ctr"/>
              <a:t>33</a:t>
            </a:fld>
            <a:endParaRPr lang="en-US" dirty="0"/>
          </a:p>
        </p:txBody>
      </p:sp>
      <p:pic>
        <p:nvPicPr>
          <p:cNvPr id="9" name="Picture 8">
            <a:extLst>
              <a:ext uri="{FF2B5EF4-FFF2-40B4-BE49-F238E27FC236}">
                <a16:creationId xmlns:a16="http://schemas.microsoft.com/office/drawing/2014/main" xmlns="" id="{EB91439A-6B1E-4070-87AE-B71597359AC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2098830" y="9074326"/>
            <a:ext cx="26923014" cy="21600000"/>
          </a:xfrm>
          <a:prstGeom prst="rect">
            <a:avLst/>
          </a:prstGeom>
        </p:spPr>
      </p:pic>
    </p:spTree>
    <p:extLst>
      <p:ext uri="{BB962C8B-B14F-4D97-AF65-F5344CB8AC3E}">
        <p14:creationId xmlns:p14="http://schemas.microsoft.com/office/powerpoint/2010/main" xmlns="" val="14064413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7921" y="2220687"/>
            <a:ext cx="44091582" cy="14051188"/>
          </a:xfrm>
        </p:spPr>
        <p:txBody>
          <a:bodyPr>
            <a:normAutofit/>
          </a:bodyPr>
          <a:lstStyle/>
          <a:p>
            <a:r>
              <a:rPr lang="en-US" dirty="0"/>
              <a:t>MODULE 3: </a:t>
            </a:r>
            <a:br>
              <a:rPr lang="en-US" dirty="0"/>
            </a:br>
            <a:r>
              <a:rPr lang="en-IN" dirty="0"/>
              <a:t>Radio Access Technologies in 5G</a:t>
            </a:r>
            <a:endParaRPr lang="en-US" dirty="0"/>
          </a:p>
        </p:txBody>
      </p:sp>
      <p:sp>
        <p:nvSpPr>
          <p:cNvPr id="3" name="Text Placeholder 2"/>
          <p:cNvSpPr>
            <a:spLocks noGrp="1"/>
          </p:cNvSpPr>
          <p:nvPr>
            <p:ph type="body" idx="1"/>
          </p:nvPr>
        </p:nvSpPr>
        <p:spPr>
          <a:xfrm>
            <a:off x="2244436" y="21074912"/>
            <a:ext cx="48876239" cy="9599413"/>
          </a:xfrm>
        </p:spPr>
        <p:txBody>
          <a:bodyPr>
            <a:normAutofit/>
          </a:bodyPr>
          <a:lstStyle/>
          <a:p>
            <a:pPr>
              <a:lnSpc>
                <a:spcPct val="100000"/>
              </a:lnSpc>
              <a:spcBef>
                <a:spcPts val="0"/>
              </a:spcBef>
            </a:pPr>
            <a:r>
              <a:rPr lang="en-US" sz="9600" dirty="0"/>
              <a:t>Massive MIMO in 5G</a:t>
            </a:r>
            <a:br>
              <a:rPr lang="en-US" sz="9600" dirty="0"/>
            </a:br>
            <a:r>
              <a:rPr lang="en-US" sz="9600" dirty="0"/>
              <a:t>Beamforming in 5G</a:t>
            </a:r>
          </a:p>
          <a:p>
            <a:pPr>
              <a:lnSpc>
                <a:spcPct val="100000"/>
              </a:lnSpc>
            </a:pPr>
            <a:endParaRPr lang="en-IN" dirty="0"/>
          </a:p>
        </p:txBody>
      </p:sp>
      <p:sp>
        <p:nvSpPr>
          <p:cNvPr id="5" name="Footer Placeholder 4"/>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7" name="Date Placeholder 6"/>
          <p:cNvSpPr>
            <a:spLocks noGrp="1"/>
          </p:cNvSpPr>
          <p:nvPr>
            <p:ph type="dt" sz="half" idx="10"/>
          </p:nvPr>
        </p:nvSpPr>
        <p:spPr/>
        <p:txBody>
          <a:bodyPr/>
          <a:lstStyle/>
          <a:p>
            <a:fld id="{9F333608-97CA-4A97-9928-C64A62F8A562}" type="datetime1">
              <a:rPr lang="en-US" smtClean="0"/>
              <a:pPr/>
              <a:t>3/10/2024</a:t>
            </a:fld>
            <a:endParaRPr lang="en-US"/>
          </a:p>
        </p:txBody>
      </p:sp>
      <p:sp>
        <p:nvSpPr>
          <p:cNvPr id="8" name="Slide Number Placeholder 7"/>
          <p:cNvSpPr>
            <a:spLocks noGrp="1"/>
          </p:cNvSpPr>
          <p:nvPr>
            <p:ph type="sldNum" sz="quarter" idx="12"/>
          </p:nvPr>
        </p:nvSpPr>
        <p:spPr/>
        <p:txBody>
          <a:bodyPr/>
          <a:lstStyle/>
          <a:p>
            <a:pPr algn="ctr"/>
            <a:fld id="{62231297-CF50-461C-A890-3A434146D1DB}" type="slidenum">
              <a:rPr lang="en-US" smtClean="0"/>
              <a:pPr algn="ctr"/>
              <a:t>34</a:t>
            </a:fld>
            <a:endParaRPr lang="en-US" dirty="0"/>
          </a:p>
        </p:txBody>
      </p:sp>
      <p:sp>
        <p:nvSpPr>
          <p:cNvPr id="9" name="Rectangle 8"/>
          <p:cNvSpPr/>
          <p:nvPr/>
        </p:nvSpPr>
        <p:spPr>
          <a:xfrm>
            <a:off x="19471796" y="17904814"/>
            <a:ext cx="12123832" cy="3170099"/>
          </a:xfrm>
          <a:prstGeom prst="rect">
            <a:avLst/>
          </a:prstGeom>
          <a:noFill/>
          <a:ln>
            <a:solidFill>
              <a:srgbClr val="FFFF00"/>
            </a:solidFill>
          </a:ln>
        </p:spPr>
        <p:txBody>
          <a:bodyPr wrap="none" lIns="91440" tIns="45720" rIns="91440" bIns="45720">
            <a:spAutoFit/>
          </a:bodyPr>
          <a:lstStyle/>
          <a:p>
            <a:pPr algn="ctr"/>
            <a:r>
              <a:rPr lang="en-US" sz="20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M3 S4 &amp; S5</a:t>
            </a:r>
            <a:endParaRPr lang="en-US" sz="20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xmlns="" val="18179529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amsung Shares Massive MIMO Roadmap in New Whitepaper – Samsung Global  Newsroom">
            <a:extLst>
              <a:ext uri="{FF2B5EF4-FFF2-40B4-BE49-F238E27FC236}">
                <a16:creationId xmlns:a16="http://schemas.microsoft.com/office/drawing/2014/main" xmlns="" id="{B1423E67-734C-419B-AD42-609B99B335D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bwMode="auto">
          <a:xfrm>
            <a:off x="-4798003" y="5588000"/>
            <a:ext cx="57358340" cy="2867917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a:extLst>
              <a:ext uri="{FF2B5EF4-FFF2-40B4-BE49-F238E27FC236}">
                <a16:creationId xmlns:a16="http://schemas.microsoft.com/office/drawing/2014/main" xmlns="" id="{D92A7691-26DE-494A-8716-1ED2D3E05919}"/>
              </a:ext>
            </a:extLst>
          </p:cNvPr>
          <p:cNvSpPr>
            <a:spLocks noGrp="1"/>
          </p:cNvSpPr>
          <p:nvPr>
            <p:ph type="title"/>
          </p:nvPr>
        </p:nvSpPr>
        <p:spPr/>
        <p:txBody>
          <a:bodyPr/>
          <a:lstStyle/>
          <a:p>
            <a:r>
              <a:rPr lang="en-IN" dirty="0"/>
              <a:t>Massive MIMO in 5G</a:t>
            </a:r>
          </a:p>
        </p:txBody>
      </p:sp>
      <p:sp>
        <p:nvSpPr>
          <p:cNvPr id="3" name="Content Placeholder 2">
            <a:extLst>
              <a:ext uri="{FF2B5EF4-FFF2-40B4-BE49-F238E27FC236}">
                <a16:creationId xmlns:a16="http://schemas.microsoft.com/office/drawing/2014/main" xmlns="" id="{E53093E6-1B3F-4809-9BAA-9B535704E58A}"/>
              </a:ext>
            </a:extLst>
          </p:cNvPr>
          <p:cNvSpPr>
            <a:spLocks noGrp="1"/>
          </p:cNvSpPr>
          <p:nvPr>
            <p:ph idx="1"/>
          </p:nvPr>
        </p:nvSpPr>
        <p:spPr/>
        <p:txBody>
          <a:bodyPr/>
          <a:lstStyle/>
          <a:p>
            <a:endParaRPr lang="en-IN" dirty="0"/>
          </a:p>
        </p:txBody>
      </p:sp>
      <p:sp>
        <p:nvSpPr>
          <p:cNvPr id="4" name="Date Placeholder 3">
            <a:extLst>
              <a:ext uri="{FF2B5EF4-FFF2-40B4-BE49-F238E27FC236}">
                <a16:creationId xmlns:a16="http://schemas.microsoft.com/office/drawing/2014/main" xmlns="" id="{EE2BDA95-364A-467C-BEC3-8D553B0634F9}"/>
              </a:ext>
            </a:extLst>
          </p:cNvPr>
          <p:cNvSpPr>
            <a:spLocks noGrp="1"/>
          </p:cNvSpPr>
          <p:nvPr>
            <p:ph type="dt" sz="half" idx="10"/>
          </p:nvPr>
        </p:nvSpPr>
        <p:spPr/>
        <p:txBody>
          <a:bodyPr/>
          <a:lstStyle/>
          <a:p>
            <a:fld id="{688C5873-4F49-4274-BEC6-5ABD39C6B6DD}" type="datetime1">
              <a:rPr lang="en-US" smtClean="0"/>
              <a:pPr/>
              <a:t>3/10/2024</a:t>
            </a:fld>
            <a:endParaRPr lang="en-US"/>
          </a:p>
        </p:txBody>
      </p:sp>
      <p:sp>
        <p:nvSpPr>
          <p:cNvPr id="5" name="Footer Placeholder 4">
            <a:extLst>
              <a:ext uri="{FF2B5EF4-FFF2-40B4-BE49-F238E27FC236}">
                <a16:creationId xmlns:a16="http://schemas.microsoft.com/office/drawing/2014/main" xmlns="" id="{B6EDFA80-610B-415C-9B23-CBE71C3CA538}"/>
              </a:ext>
            </a:extLst>
          </p:cNvPr>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a:extLst>
              <a:ext uri="{FF2B5EF4-FFF2-40B4-BE49-F238E27FC236}">
                <a16:creationId xmlns:a16="http://schemas.microsoft.com/office/drawing/2014/main" xmlns="" id="{E3758AF8-061D-4BE8-9D7F-9817B7546239}"/>
              </a:ext>
            </a:extLst>
          </p:cNvPr>
          <p:cNvSpPr>
            <a:spLocks noGrp="1"/>
          </p:cNvSpPr>
          <p:nvPr>
            <p:ph type="sldNum" sz="quarter" idx="12"/>
          </p:nvPr>
        </p:nvSpPr>
        <p:spPr/>
        <p:txBody>
          <a:bodyPr/>
          <a:lstStyle/>
          <a:p>
            <a:pPr algn="ctr"/>
            <a:fld id="{62231297-CF50-461C-A890-3A434146D1DB}" type="slidenum">
              <a:rPr lang="en-US" smtClean="0"/>
              <a:pPr algn="ctr"/>
              <a:t>35</a:t>
            </a:fld>
            <a:endParaRPr lang="en-US" dirty="0"/>
          </a:p>
        </p:txBody>
      </p:sp>
    </p:spTree>
    <p:extLst>
      <p:ext uri="{BB962C8B-B14F-4D97-AF65-F5344CB8AC3E}">
        <p14:creationId xmlns:p14="http://schemas.microsoft.com/office/powerpoint/2010/main" xmlns="" val="18624668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amsung Shares Massive MIMO Roadmap in New Whitepaper – Samsung Global  Newsroom">
            <a:extLst>
              <a:ext uri="{FF2B5EF4-FFF2-40B4-BE49-F238E27FC236}">
                <a16:creationId xmlns:a16="http://schemas.microsoft.com/office/drawing/2014/main" xmlns="" id="{5856E809-5436-43F2-A276-43995DC366D2}"/>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bwMode="auto">
          <a:xfrm>
            <a:off x="7560337" y="17213942"/>
            <a:ext cx="36000000" cy="18000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a:extLst>
              <a:ext uri="{FF2B5EF4-FFF2-40B4-BE49-F238E27FC236}">
                <a16:creationId xmlns:a16="http://schemas.microsoft.com/office/drawing/2014/main" xmlns="" id="{D92A7691-26DE-494A-8716-1ED2D3E05919}"/>
              </a:ext>
            </a:extLst>
          </p:cNvPr>
          <p:cNvSpPr>
            <a:spLocks noGrp="1"/>
          </p:cNvSpPr>
          <p:nvPr>
            <p:ph type="title"/>
          </p:nvPr>
        </p:nvSpPr>
        <p:spPr/>
        <p:txBody>
          <a:bodyPr/>
          <a:lstStyle/>
          <a:p>
            <a:r>
              <a:rPr lang="en-IN" dirty="0"/>
              <a:t>Massive MIMO in 5G</a:t>
            </a:r>
          </a:p>
        </p:txBody>
      </p:sp>
      <p:sp>
        <p:nvSpPr>
          <p:cNvPr id="3" name="Content Placeholder 2">
            <a:extLst>
              <a:ext uri="{FF2B5EF4-FFF2-40B4-BE49-F238E27FC236}">
                <a16:creationId xmlns:a16="http://schemas.microsoft.com/office/drawing/2014/main" xmlns="" id="{E53093E6-1B3F-4809-9BAA-9B535704E58A}"/>
              </a:ext>
            </a:extLst>
          </p:cNvPr>
          <p:cNvSpPr>
            <a:spLocks noGrp="1"/>
          </p:cNvSpPr>
          <p:nvPr>
            <p:ph idx="1"/>
          </p:nvPr>
        </p:nvSpPr>
        <p:spPr/>
        <p:txBody>
          <a:bodyPr/>
          <a:lstStyle/>
          <a:p>
            <a:r>
              <a:rPr lang="en-IN" dirty="0"/>
              <a:t>Massive MIMO is a multi-user MIMO (multiple-input multiple-output) technology that can provide uniformly good service to wireless terminals in high-mobility environments. </a:t>
            </a:r>
          </a:p>
          <a:p>
            <a:r>
              <a:rPr lang="en-IN" dirty="0"/>
              <a:t>The key concept is to equip base stations with arrays of many antennas, which are used to serve many terminals simultaneously, in the same time-frequency resource. </a:t>
            </a:r>
          </a:p>
          <a:p>
            <a:r>
              <a:rPr lang="en-IN" dirty="0"/>
              <a:t>The word “massive” refer to the number of antennas and not the physical size.</a:t>
            </a:r>
          </a:p>
        </p:txBody>
      </p:sp>
      <p:sp>
        <p:nvSpPr>
          <p:cNvPr id="4" name="Date Placeholder 3">
            <a:extLst>
              <a:ext uri="{FF2B5EF4-FFF2-40B4-BE49-F238E27FC236}">
                <a16:creationId xmlns:a16="http://schemas.microsoft.com/office/drawing/2014/main" xmlns="" id="{EE2BDA95-364A-467C-BEC3-8D553B0634F9}"/>
              </a:ext>
            </a:extLst>
          </p:cNvPr>
          <p:cNvSpPr>
            <a:spLocks noGrp="1"/>
          </p:cNvSpPr>
          <p:nvPr>
            <p:ph type="dt" sz="half" idx="10"/>
          </p:nvPr>
        </p:nvSpPr>
        <p:spPr/>
        <p:txBody>
          <a:bodyPr/>
          <a:lstStyle/>
          <a:p>
            <a:fld id="{688C5873-4F49-4274-BEC6-5ABD39C6B6DD}" type="datetime1">
              <a:rPr lang="en-US" smtClean="0"/>
              <a:pPr/>
              <a:t>3/10/2024</a:t>
            </a:fld>
            <a:endParaRPr lang="en-US"/>
          </a:p>
        </p:txBody>
      </p:sp>
      <p:sp>
        <p:nvSpPr>
          <p:cNvPr id="5" name="Footer Placeholder 4">
            <a:extLst>
              <a:ext uri="{FF2B5EF4-FFF2-40B4-BE49-F238E27FC236}">
                <a16:creationId xmlns:a16="http://schemas.microsoft.com/office/drawing/2014/main" xmlns="" id="{B6EDFA80-610B-415C-9B23-CBE71C3CA538}"/>
              </a:ext>
            </a:extLst>
          </p:cNvPr>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a:extLst>
              <a:ext uri="{FF2B5EF4-FFF2-40B4-BE49-F238E27FC236}">
                <a16:creationId xmlns:a16="http://schemas.microsoft.com/office/drawing/2014/main" xmlns="" id="{E3758AF8-061D-4BE8-9D7F-9817B7546239}"/>
              </a:ext>
            </a:extLst>
          </p:cNvPr>
          <p:cNvSpPr>
            <a:spLocks noGrp="1"/>
          </p:cNvSpPr>
          <p:nvPr>
            <p:ph type="sldNum" sz="quarter" idx="12"/>
          </p:nvPr>
        </p:nvSpPr>
        <p:spPr/>
        <p:txBody>
          <a:bodyPr/>
          <a:lstStyle/>
          <a:p>
            <a:pPr algn="ctr"/>
            <a:fld id="{62231297-CF50-461C-A890-3A434146D1DB}" type="slidenum">
              <a:rPr lang="en-US" smtClean="0"/>
              <a:pPr algn="ctr"/>
              <a:t>36</a:t>
            </a:fld>
            <a:endParaRPr lang="en-US" dirty="0"/>
          </a:p>
        </p:txBody>
      </p:sp>
      <p:pic>
        <p:nvPicPr>
          <p:cNvPr id="7" name="Picture 6">
            <a:extLst>
              <a:ext uri="{FF2B5EF4-FFF2-40B4-BE49-F238E27FC236}">
                <a16:creationId xmlns:a16="http://schemas.microsoft.com/office/drawing/2014/main" xmlns="" id="{29067457-1D90-4C03-A448-FEC488DE857F}"/>
              </a:ext>
            </a:extLst>
          </p:cNvPr>
          <p:cNvPicPr>
            <a:picLocks noChangeAspect="1"/>
          </p:cNvPicPr>
          <p:nvPr/>
        </p:nvPicPr>
        <p:blipFill>
          <a:blip r:embed="rId3"/>
          <a:stretch>
            <a:fillRect/>
          </a:stretch>
        </p:blipFill>
        <p:spPr>
          <a:xfrm>
            <a:off x="45385455" y="25035553"/>
            <a:ext cx="5810250" cy="5810250"/>
          </a:xfrm>
          <a:prstGeom prst="rect">
            <a:avLst/>
          </a:prstGeom>
        </p:spPr>
      </p:pic>
    </p:spTree>
    <p:extLst>
      <p:ext uri="{BB962C8B-B14F-4D97-AF65-F5344CB8AC3E}">
        <p14:creationId xmlns:p14="http://schemas.microsoft.com/office/powerpoint/2010/main" xmlns="" val="1263811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2A7691-26DE-494A-8716-1ED2D3E05919}"/>
              </a:ext>
            </a:extLst>
          </p:cNvPr>
          <p:cNvSpPr>
            <a:spLocks noGrp="1"/>
          </p:cNvSpPr>
          <p:nvPr>
            <p:ph type="title"/>
          </p:nvPr>
        </p:nvSpPr>
        <p:spPr/>
        <p:txBody>
          <a:bodyPr/>
          <a:lstStyle/>
          <a:p>
            <a:r>
              <a:rPr lang="en-IN" dirty="0"/>
              <a:t>Massive MIMO in 5G</a:t>
            </a:r>
          </a:p>
        </p:txBody>
      </p:sp>
      <p:sp>
        <p:nvSpPr>
          <p:cNvPr id="3" name="Content Placeholder 2">
            <a:extLst>
              <a:ext uri="{FF2B5EF4-FFF2-40B4-BE49-F238E27FC236}">
                <a16:creationId xmlns:a16="http://schemas.microsoft.com/office/drawing/2014/main" xmlns="" id="{E53093E6-1B3F-4809-9BAA-9B535704E58A}"/>
              </a:ext>
            </a:extLst>
          </p:cNvPr>
          <p:cNvSpPr>
            <a:spLocks noGrp="1"/>
          </p:cNvSpPr>
          <p:nvPr>
            <p:ph idx="1"/>
          </p:nvPr>
        </p:nvSpPr>
        <p:spPr>
          <a:xfrm>
            <a:off x="2160337" y="7363735"/>
            <a:ext cx="46800000" cy="23310591"/>
          </a:xfrm>
        </p:spPr>
        <p:txBody>
          <a:bodyPr/>
          <a:lstStyle/>
          <a:p>
            <a:r>
              <a:rPr lang="en-IN" dirty="0"/>
              <a:t>MIMO systems require a combination of antenna expansion and complex algorithms. </a:t>
            </a:r>
          </a:p>
          <a:p>
            <a:r>
              <a:rPr lang="en-IN" dirty="0"/>
              <a:t>It’s multifaceted, but MIMO has been used in wireless communications for a long time now — it’s common for both mobile devices and networks to have multiple antennas to enhance connectivity and offer better speeds and user experiences. </a:t>
            </a:r>
          </a:p>
          <a:p>
            <a:r>
              <a:rPr lang="en-IN" dirty="0"/>
              <a:t>MIMO algorithms come into play to control how data maps into antennas and where to focus energy in space. </a:t>
            </a:r>
          </a:p>
          <a:p>
            <a:r>
              <a:rPr lang="en-IN" dirty="0"/>
              <a:t>Both network and mobile devices need to have tight coordination among each other to make MIMO work.</a:t>
            </a:r>
          </a:p>
          <a:p>
            <a:r>
              <a:rPr lang="en-IN" dirty="0"/>
              <a:t>Now, with the design of new 5G NR networks, </a:t>
            </a:r>
            <a:br>
              <a:rPr lang="en-IN" dirty="0"/>
            </a:br>
            <a:r>
              <a:rPr lang="en-IN" dirty="0"/>
              <a:t>MIMO becomes “massive” and crucial for 5G NR deployments..</a:t>
            </a:r>
          </a:p>
        </p:txBody>
      </p:sp>
      <p:sp>
        <p:nvSpPr>
          <p:cNvPr id="4" name="Date Placeholder 3">
            <a:extLst>
              <a:ext uri="{FF2B5EF4-FFF2-40B4-BE49-F238E27FC236}">
                <a16:creationId xmlns:a16="http://schemas.microsoft.com/office/drawing/2014/main" xmlns="" id="{EE2BDA95-364A-467C-BEC3-8D553B0634F9}"/>
              </a:ext>
            </a:extLst>
          </p:cNvPr>
          <p:cNvSpPr>
            <a:spLocks noGrp="1"/>
          </p:cNvSpPr>
          <p:nvPr>
            <p:ph type="dt" sz="half" idx="10"/>
          </p:nvPr>
        </p:nvSpPr>
        <p:spPr/>
        <p:txBody>
          <a:bodyPr/>
          <a:lstStyle/>
          <a:p>
            <a:fld id="{688C5873-4F49-4274-BEC6-5ABD39C6B6DD}" type="datetime1">
              <a:rPr lang="en-US" smtClean="0"/>
              <a:pPr/>
              <a:t>3/10/2024</a:t>
            </a:fld>
            <a:endParaRPr lang="en-US"/>
          </a:p>
        </p:txBody>
      </p:sp>
      <p:sp>
        <p:nvSpPr>
          <p:cNvPr id="5" name="Footer Placeholder 4">
            <a:extLst>
              <a:ext uri="{FF2B5EF4-FFF2-40B4-BE49-F238E27FC236}">
                <a16:creationId xmlns:a16="http://schemas.microsoft.com/office/drawing/2014/main" xmlns="" id="{B6EDFA80-610B-415C-9B23-CBE71C3CA538}"/>
              </a:ext>
            </a:extLst>
          </p:cNvPr>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a:extLst>
              <a:ext uri="{FF2B5EF4-FFF2-40B4-BE49-F238E27FC236}">
                <a16:creationId xmlns:a16="http://schemas.microsoft.com/office/drawing/2014/main" xmlns="" id="{E3758AF8-061D-4BE8-9D7F-9817B7546239}"/>
              </a:ext>
            </a:extLst>
          </p:cNvPr>
          <p:cNvSpPr>
            <a:spLocks noGrp="1"/>
          </p:cNvSpPr>
          <p:nvPr>
            <p:ph type="sldNum" sz="quarter" idx="12"/>
          </p:nvPr>
        </p:nvSpPr>
        <p:spPr/>
        <p:txBody>
          <a:bodyPr/>
          <a:lstStyle/>
          <a:p>
            <a:pPr algn="ctr"/>
            <a:fld id="{62231297-CF50-461C-A890-3A434146D1DB}" type="slidenum">
              <a:rPr lang="en-US" smtClean="0"/>
              <a:pPr algn="ctr"/>
              <a:t>37</a:t>
            </a:fld>
            <a:endParaRPr lang="en-US" dirty="0"/>
          </a:p>
        </p:txBody>
      </p:sp>
      <p:pic>
        <p:nvPicPr>
          <p:cNvPr id="8" name="Picture 7">
            <a:extLst>
              <a:ext uri="{FF2B5EF4-FFF2-40B4-BE49-F238E27FC236}">
                <a16:creationId xmlns:a16="http://schemas.microsoft.com/office/drawing/2014/main" xmlns="" id="{E6BE3FCF-BE80-456F-94C7-4262F84EE7BF}"/>
              </a:ext>
            </a:extLst>
          </p:cNvPr>
          <p:cNvPicPr>
            <a:picLocks noChangeAspect="1"/>
          </p:cNvPicPr>
          <p:nvPr/>
        </p:nvPicPr>
        <p:blipFill>
          <a:blip r:embed="rId2"/>
          <a:stretch>
            <a:fillRect/>
          </a:stretch>
        </p:blipFill>
        <p:spPr>
          <a:xfrm>
            <a:off x="46109642" y="25626076"/>
            <a:ext cx="5048250" cy="5048250"/>
          </a:xfrm>
          <a:prstGeom prst="rect">
            <a:avLst/>
          </a:prstGeom>
        </p:spPr>
      </p:pic>
    </p:spTree>
    <p:extLst>
      <p:ext uri="{BB962C8B-B14F-4D97-AF65-F5344CB8AC3E}">
        <p14:creationId xmlns:p14="http://schemas.microsoft.com/office/powerpoint/2010/main" xmlns="" val="36692384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2A7691-26DE-494A-8716-1ED2D3E05919}"/>
              </a:ext>
            </a:extLst>
          </p:cNvPr>
          <p:cNvSpPr>
            <a:spLocks noGrp="1"/>
          </p:cNvSpPr>
          <p:nvPr>
            <p:ph type="title"/>
          </p:nvPr>
        </p:nvSpPr>
        <p:spPr/>
        <p:txBody>
          <a:bodyPr/>
          <a:lstStyle/>
          <a:p>
            <a:r>
              <a:rPr lang="en-IN" dirty="0"/>
              <a:t>Massive MIMO in 5G</a:t>
            </a:r>
          </a:p>
        </p:txBody>
      </p:sp>
      <p:sp>
        <p:nvSpPr>
          <p:cNvPr id="3" name="Content Placeholder 2">
            <a:extLst>
              <a:ext uri="{FF2B5EF4-FFF2-40B4-BE49-F238E27FC236}">
                <a16:creationId xmlns:a16="http://schemas.microsoft.com/office/drawing/2014/main" xmlns="" id="{E53093E6-1B3F-4809-9BAA-9B535704E58A}"/>
              </a:ext>
            </a:extLst>
          </p:cNvPr>
          <p:cNvSpPr>
            <a:spLocks noGrp="1"/>
          </p:cNvSpPr>
          <p:nvPr>
            <p:ph idx="1"/>
          </p:nvPr>
        </p:nvSpPr>
        <p:spPr>
          <a:xfrm>
            <a:off x="2160337" y="7363735"/>
            <a:ext cx="46800000" cy="23310591"/>
          </a:xfrm>
        </p:spPr>
        <p:txBody>
          <a:bodyPr/>
          <a:lstStyle/>
          <a:p>
            <a:r>
              <a:rPr lang="en-IN" dirty="0"/>
              <a:t>Massive MIMO — which is an extension of MIMO — expands beyond the legacy systems by adding a much higher number of antennas on the base station. </a:t>
            </a:r>
          </a:p>
          <a:p>
            <a:r>
              <a:rPr lang="en-IN" dirty="0"/>
              <a:t>The “massive” number of antennas helps focus energy, which brings drastic improvements in throughput and efficiency. </a:t>
            </a:r>
          </a:p>
          <a:p>
            <a:r>
              <a:rPr lang="en-IN" dirty="0"/>
              <a:t>Along with the increased number of antennas, both the network and mobile devices implement more complex designs to coordinate MIMO operations. </a:t>
            </a:r>
          </a:p>
          <a:p>
            <a:r>
              <a:rPr lang="en-IN" dirty="0"/>
              <a:t>That’s all to say, these advancements are all aimed at achieving performance improvements needed to underpin the 5G experiences consumers expect in this new era.</a:t>
            </a:r>
          </a:p>
        </p:txBody>
      </p:sp>
      <p:sp>
        <p:nvSpPr>
          <p:cNvPr id="4" name="Date Placeholder 3">
            <a:extLst>
              <a:ext uri="{FF2B5EF4-FFF2-40B4-BE49-F238E27FC236}">
                <a16:creationId xmlns:a16="http://schemas.microsoft.com/office/drawing/2014/main" xmlns="" id="{EE2BDA95-364A-467C-BEC3-8D553B0634F9}"/>
              </a:ext>
            </a:extLst>
          </p:cNvPr>
          <p:cNvSpPr>
            <a:spLocks noGrp="1"/>
          </p:cNvSpPr>
          <p:nvPr>
            <p:ph type="dt" sz="half" idx="10"/>
          </p:nvPr>
        </p:nvSpPr>
        <p:spPr/>
        <p:txBody>
          <a:bodyPr/>
          <a:lstStyle/>
          <a:p>
            <a:fld id="{688C5873-4F49-4274-BEC6-5ABD39C6B6DD}" type="datetime1">
              <a:rPr lang="en-US" smtClean="0"/>
              <a:pPr/>
              <a:t>3/10/2024</a:t>
            </a:fld>
            <a:endParaRPr lang="en-US"/>
          </a:p>
        </p:txBody>
      </p:sp>
      <p:sp>
        <p:nvSpPr>
          <p:cNvPr id="5" name="Footer Placeholder 4">
            <a:extLst>
              <a:ext uri="{FF2B5EF4-FFF2-40B4-BE49-F238E27FC236}">
                <a16:creationId xmlns:a16="http://schemas.microsoft.com/office/drawing/2014/main" xmlns="" id="{B6EDFA80-610B-415C-9B23-CBE71C3CA538}"/>
              </a:ext>
            </a:extLst>
          </p:cNvPr>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a:extLst>
              <a:ext uri="{FF2B5EF4-FFF2-40B4-BE49-F238E27FC236}">
                <a16:creationId xmlns:a16="http://schemas.microsoft.com/office/drawing/2014/main" xmlns="" id="{E3758AF8-061D-4BE8-9D7F-9817B7546239}"/>
              </a:ext>
            </a:extLst>
          </p:cNvPr>
          <p:cNvSpPr>
            <a:spLocks noGrp="1"/>
          </p:cNvSpPr>
          <p:nvPr>
            <p:ph type="sldNum" sz="quarter" idx="12"/>
          </p:nvPr>
        </p:nvSpPr>
        <p:spPr/>
        <p:txBody>
          <a:bodyPr/>
          <a:lstStyle/>
          <a:p>
            <a:pPr algn="ctr"/>
            <a:fld id="{62231297-CF50-461C-A890-3A434146D1DB}" type="slidenum">
              <a:rPr lang="en-US" smtClean="0"/>
              <a:pPr algn="ctr"/>
              <a:t>38</a:t>
            </a:fld>
            <a:endParaRPr lang="en-US" dirty="0"/>
          </a:p>
        </p:txBody>
      </p:sp>
      <p:pic>
        <p:nvPicPr>
          <p:cNvPr id="8" name="Picture 7">
            <a:extLst>
              <a:ext uri="{FF2B5EF4-FFF2-40B4-BE49-F238E27FC236}">
                <a16:creationId xmlns:a16="http://schemas.microsoft.com/office/drawing/2014/main" xmlns="" id="{E6BE3FCF-BE80-456F-94C7-4262F84EE7BF}"/>
              </a:ext>
            </a:extLst>
          </p:cNvPr>
          <p:cNvPicPr>
            <a:picLocks noChangeAspect="1"/>
          </p:cNvPicPr>
          <p:nvPr/>
        </p:nvPicPr>
        <p:blipFill>
          <a:blip r:embed="rId2"/>
          <a:stretch>
            <a:fillRect/>
          </a:stretch>
        </p:blipFill>
        <p:spPr>
          <a:xfrm>
            <a:off x="46109642" y="25626076"/>
            <a:ext cx="5048250" cy="5048250"/>
          </a:xfrm>
          <a:prstGeom prst="rect">
            <a:avLst/>
          </a:prstGeom>
        </p:spPr>
      </p:pic>
    </p:spTree>
    <p:extLst>
      <p:ext uri="{BB962C8B-B14F-4D97-AF65-F5344CB8AC3E}">
        <p14:creationId xmlns:p14="http://schemas.microsoft.com/office/powerpoint/2010/main" xmlns="" val="519988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2A7691-26DE-494A-8716-1ED2D3E05919}"/>
              </a:ext>
            </a:extLst>
          </p:cNvPr>
          <p:cNvSpPr>
            <a:spLocks noGrp="1"/>
          </p:cNvSpPr>
          <p:nvPr>
            <p:ph type="title"/>
          </p:nvPr>
        </p:nvSpPr>
        <p:spPr/>
        <p:txBody>
          <a:bodyPr/>
          <a:lstStyle/>
          <a:p>
            <a:r>
              <a:rPr lang="en-IN" dirty="0"/>
              <a:t>Massive MIMO in 5G</a:t>
            </a:r>
          </a:p>
        </p:txBody>
      </p:sp>
      <p:sp>
        <p:nvSpPr>
          <p:cNvPr id="3" name="Content Placeholder 2">
            <a:extLst>
              <a:ext uri="{FF2B5EF4-FFF2-40B4-BE49-F238E27FC236}">
                <a16:creationId xmlns:a16="http://schemas.microsoft.com/office/drawing/2014/main" xmlns="" id="{E53093E6-1B3F-4809-9BAA-9B535704E58A}"/>
              </a:ext>
            </a:extLst>
          </p:cNvPr>
          <p:cNvSpPr>
            <a:spLocks noGrp="1"/>
          </p:cNvSpPr>
          <p:nvPr>
            <p:ph idx="1"/>
          </p:nvPr>
        </p:nvSpPr>
        <p:spPr>
          <a:xfrm>
            <a:off x="2160337" y="7363735"/>
            <a:ext cx="46800000" cy="23310591"/>
          </a:xfrm>
        </p:spPr>
        <p:txBody>
          <a:bodyPr/>
          <a:lstStyle/>
          <a:p>
            <a:r>
              <a:rPr lang="en-US" dirty="0"/>
              <a:t>Minimum Antenna Height  = ??</a:t>
            </a:r>
          </a:p>
          <a:p>
            <a:r>
              <a:rPr lang="en-IN" dirty="0"/>
              <a:t>For efficient radiation and reception, the height of transmitting and receiving antennas should be comparable to a quarter of wavelength of the frequency used. </a:t>
            </a:r>
          </a:p>
          <a:p>
            <a:r>
              <a:rPr lang="en-IN" dirty="0"/>
              <a:t>So for efficient transmission of signals of </a:t>
            </a:r>
            <a:r>
              <a:rPr lang="en-IN" dirty="0">
                <a:highlight>
                  <a:srgbClr val="FFFF00"/>
                </a:highlight>
              </a:rPr>
              <a:t>wavelengths λ</a:t>
            </a:r>
            <a:r>
              <a:rPr lang="en-IN" dirty="0"/>
              <a:t> the minimum length of antenna should be </a:t>
            </a:r>
            <a:r>
              <a:rPr lang="en-IN" b="1" dirty="0">
                <a:highlight>
                  <a:srgbClr val="FFFF00"/>
                </a:highlight>
              </a:rPr>
              <a:t>λ/4.</a:t>
            </a:r>
          </a:p>
          <a:p>
            <a:r>
              <a:rPr lang="en-US" dirty="0">
                <a:highlight>
                  <a:srgbClr val="FFFF00"/>
                </a:highlight>
              </a:rPr>
              <a:t>Find out the minimum antenna height </a:t>
            </a:r>
          </a:p>
          <a:p>
            <a:pPr marL="1371600" indent="-1371600">
              <a:buFont typeface="+mj-lt"/>
              <a:buAutoNum type="arabicPeriod"/>
            </a:pPr>
            <a:r>
              <a:rPr lang="en-IN" dirty="0"/>
              <a:t>F= 3 GHz</a:t>
            </a:r>
          </a:p>
          <a:p>
            <a:pPr marL="1371600" indent="-1371600">
              <a:buFont typeface="+mj-lt"/>
              <a:buAutoNum type="arabicPeriod"/>
            </a:pPr>
            <a:r>
              <a:rPr lang="en-US" dirty="0"/>
              <a:t>F</a:t>
            </a:r>
            <a:r>
              <a:rPr lang="en-IN" dirty="0"/>
              <a:t>= 6 GHz</a:t>
            </a:r>
          </a:p>
          <a:p>
            <a:pPr marL="1371600" indent="-1371600">
              <a:buFont typeface="+mj-lt"/>
              <a:buAutoNum type="arabicPeriod"/>
            </a:pPr>
            <a:r>
              <a:rPr lang="en-US" dirty="0"/>
              <a:t>F</a:t>
            </a:r>
            <a:r>
              <a:rPr lang="en-IN" dirty="0"/>
              <a:t>= 60 GHz</a:t>
            </a:r>
          </a:p>
          <a:p>
            <a:pPr marL="1371600" indent="-1371600">
              <a:buFont typeface="+mj-lt"/>
              <a:buAutoNum type="arabicPeriod"/>
            </a:pPr>
            <a:r>
              <a:rPr lang="en-IN" dirty="0"/>
              <a:t>F= 90 GHz </a:t>
            </a:r>
          </a:p>
        </p:txBody>
      </p:sp>
      <p:sp>
        <p:nvSpPr>
          <p:cNvPr id="4" name="Date Placeholder 3">
            <a:extLst>
              <a:ext uri="{FF2B5EF4-FFF2-40B4-BE49-F238E27FC236}">
                <a16:creationId xmlns:a16="http://schemas.microsoft.com/office/drawing/2014/main" xmlns="" id="{EE2BDA95-364A-467C-BEC3-8D553B0634F9}"/>
              </a:ext>
            </a:extLst>
          </p:cNvPr>
          <p:cNvSpPr>
            <a:spLocks noGrp="1"/>
          </p:cNvSpPr>
          <p:nvPr>
            <p:ph type="dt" sz="half" idx="10"/>
          </p:nvPr>
        </p:nvSpPr>
        <p:spPr/>
        <p:txBody>
          <a:bodyPr/>
          <a:lstStyle/>
          <a:p>
            <a:fld id="{688C5873-4F49-4274-BEC6-5ABD39C6B6DD}" type="datetime1">
              <a:rPr lang="en-US" smtClean="0"/>
              <a:pPr/>
              <a:t>3/10/2024</a:t>
            </a:fld>
            <a:endParaRPr lang="en-US"/>
          </a:p>
        </p:txBody>
      </p:sp>
      <p:sp>
        <p:nvSpPr>
          <p:cNvPr id="5" name="Footer Placeholder 4">
            <a:extLst>
              <a:ext uri="{FF2B5EF4-FFF2-40B4-BE49-F238E27FC236}">
                <a16:creationId xmlns:a16="http://schemas.microsoft.com/office/drawing/2014/main" xmlns="" id="{B6EDFA80-610B-415C-9B23-CBE71C3CA538}"/>
              </a:ext>
            </a:extLst>
          </p:cNvPr>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a:extLst>
              <a:ext uri="{FF2B5EF4-FFF2-40B4-BE49-F238E27FC236}">
                <a16:creationId xmlns:a16="http://schemas.microsoft.com/office/drawing/2014/main" xmlns="" id="{E3758AF8-061D-4BE8-9D7F-9817B7546239}"/>
              </a:ext>
            </a:extLst>
          </p:cNvPr>
          <p:cNvSpPr>
            <a:spLocks noGrp="1"/>
          </p:cNvSpPr>
          <p:nvPr>
            <p:ph type="sldNum" sz="quarter" idx="12"/>
          </p:nvPr>
        </p:nvSpPr>
        <p:spPr/>
        <p:txBody>
          <a:bodyPr/>
          <a:lstStyle/>
          <a:p>
            <a:pPr algn="ctr"/>
            <a:fld id="{62231297-CF50-461C-A890-3A434146D1DB}" type="slidenum">
              <a:rPr lang="en-US" smtClean="0"/>
              <a:pPr algn="ctr"/>
              <a:t>39</a:t>
            </a:fld>
            <a:endParaRPr lang="en-US" dirty="0"/>
          </a:p>
        </p:txBody>
      </p:sp>
      <p:pic>
        <p:nvPicPr>
          <p:cNvPr id="8" name="Picture 7">
            <a:extLst>
              <a:ext uri="{FF2B5EF4-FFF2-40B4-BE49-F238E27FC236}">
                <a16:creationId xmlns:a16="http://schemas.microsoft.com/office/drawing/2014/main" xmlns="" id="{E6BE3FCF-BE80-456F-94C7-4262F84EE7BF}"/>
              </a:ext>
            </a:extLst>
          </p:cNvPr>
          <p:cNvPicPr>
            <a:picLocks noChangeAspect="1"/>
          </p:cNvPicPr>
          <p:nvPr/>
        </p:nvPicPr>
        <p:blipFill>
          <a:blip r:embed="rId2"/>
          <a:stretch>
            <a:fillRect/>
          </a:stretch>
        </p:blipFill>
        <p:spPr>
          <a:xfrm>
            <a:off x="46109642" y="25626076"/>
            <a:ext cx="5048250" cy="5048250"/>
          </a:xfrm>
          <a:prstGeom prst="rect">
            <a:avLst/>
          </a:prstGeom>
        </p:spPr>
      </p:pic>
    </p:spTree>
    <p:extLst>
      <p:ext uri="{BB962C8B-B14F-4D97-AF65-F5344CB8AC3E}">
        <p14:creationId xmlns:p14="http://schemas.microsoft.com/office/powerpoint/2010/main" xmlns="" val="1077523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323E26F9-DC49-48D6-A8D9-66C99A580F7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2707382" y="7471060"/>
            <a:ext cx="27482483" cy="21985986"/>
          </a:xfrm>
          <a:prstGeom prst="rect">
            <a:avLst/>
          </a:prstGeom>
        </p:spPr>
      </p:pic>
      <p:sp>
        <p:nvSpPr>
          <p:cNvPr id="2" name="Title 1"/>
          <p:cNvSpPr>
            <a:spLocks noGrp="1"/>
          </p:cNvSpPr>
          <p:nvPr>
            <p:ph type="title"/>
          </p:nvPr>
        </p:nvSpPr>
        <p:spPr>
          <a:xfrm>
            <a:off x="2160337" y="773718"/>
            <a:ext cx="40751149" cy="6262365"/>
          </a:xfrm>
        </p:spPr>
        <p:txBody>
          <a:bodyPr/>
          <a:lstStyle/>
          <a:p>
            <a:r>
              <a:rPr lang="en-US" dirty="0"/>
              <a:t>Introduction to Radio Access Technologies</a:t>
            </a:r>
          </a:p>
        </p:txBody>
      </p:sp>
      <p:sp>
        <p:nvSpPr>
          <p:cNvPr id="3" name="Content Placeholder 2">
            <a:extLst>
              <a:ext uri="{FF2B5EF4-FFF2-40B4-BE49-F238E27FC236}">
                <a16:creationId xmlns:a16="http://schemas.microsoft.com/office/drawing/2014/main" xmlns="" id="{C65A7F4A-DA17-476D-B47E-923C355D22AA}"/>
              </a:ext>
            </a:extLst>
          </p:cNvPr>
          <p:cNvSpPr>
            <a:spLocks noGrp="1"/>
          </p:cNvSpPr>
          <p:nvPr>
            <p:ph idx="1"/>
          </p:nvPr>
        </p:nvSpPr>
        <p:spPr/>
        <p:txBody>
          <a:bodyPr>
            <a:normAutofit/>
          </a:bodyPr>
          <a:lstStyle/>
          <a:p>
            <a:pPr marL="0" indent="0">
              <a:buNone/>
            </a:pPr>
            <a:r>
              <a:rPr lang="en-IN" b="1" dirty="0"/>
              <a:t>What is radio access network?</a:t>
            </a:r>
          </a:p>
          <a:p>
            <a:r>
              <a:rPr lang="en-IN" dirty="0"/>
              <a:t>The RAN, which is sometimes also called </a:t>
            </a:r>
            <a:br>
              <a:rPr lang="en-IN" dirty="0"/>
            </a:br>
            <a:r>
              <a:rPr lang="en-IN" dirty="0"/>
              <a:t>the access network, </a:t>
            </a:r>
            <a:br>
              <a:rPr lang="en-IN" dirty="0"/>
            </a:br>
            <a:r>
              <a:rPr lang="en-IN" dirty="0"/>
              <a:t>is the radio element of the cellular network. </a:t>
            </a:r>
          </a:p>
          <a:p>
            <a:r>
              <a:rPr lang="en-IN" dirty="0"/>
              <a:t>A cellular network is made up of </a:t>
            </a:r>
            <a:br>
              <a:rPr lang="en-IN" dirty="0"/>
            </a:br>
            <a:r>
              <a:rPr lang="en-IN" dirty="0"/>
              <a:t>land areas called cells. </a:t>
            </a:r>
          </a:p>
          <a:p>
            <a:r>
              <a:rPr lang="en-IN" dirty="0"/>
              <a:t>A cell is served by </a:t>
            </a:r>
            <a:br>
              <a:rPr lang="en-IN" dirty="0"/>
            </a:br>
            <a:r>
              <a:rPr lang="en-IN" dirty="0"/>
              <a:t>at least one radio transceiver, </a:t>
            </a:r>
            <a:br>
              <a:rPr lang="en-IN" dirty="0"/>
            </a:br>
            <a:r>
              <a:rPr lang="en-IN" dirty="0"/>
              <a:t>although the standard is </a:t>
            </a:r>
            <a:br>
              <a:rPr lang="en-IN" dirty="0"/>
            </a:br>
            <a:r>
              <a:rPr lang="en-IN" dirty="0"/>
              <a:t>typically three for cell sites.</a:t>
            </a:r>
          </a:p>
        </p:txBody>
      </p:sp>
      <p:sp>
        <p:nvSpPr>
          <p:cNvPr id="4" name="Date Placeholder 3"/>
          <p:cNvSpPr>
            <a:spLocks noGrp="1"/>
          </p:cNvSpPr>
          <p:nvPr>
            <p:ph type="dt" sz="half" idx="10"/>
          </p:nvPr>
        </p:nvSpPr>
        <p:spPr/>
        <p:txBody>
          <a:bodyPr/>
          <a:lstStyle/>
          <a:p>
            <a:fld id="{7F553134-EFAD-4EF0-821E-FD9D809F39E8}" type="datetime1">
              <a:rPr lang="en-US" smtClean="0"/>
              <a:pPr/>
              <a:t>3/10/2024</a:t>
            </a:fld>
            <a:endParaRPr lang="en-US"/>
          </a:p>
        </p:txBody>
      </p:sp>
      <p:sp>
        <p:nvSpPr>
          <p:cNvPr id="5" name="Footer Placeholder 4"/>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p:cNvSpPr>
            <a:spLocks noGrp="1"/>
          </p:cNvSpPr>
          <p:nvPr>
            <p:ph type="sldNum" sz="quarter" idx="12"/>
          </p:nvPr>
        </p:nvSpPr>
        <p:spPr/>
        <p:txBody>
          <a:bodyPr/>
          <a:lstStyle/>
          <a:p>
            <a:pPr algn="ctr"/>
            <a:fld id="{62231297-CF50-461C-A890-3A434146D1DB}" type="slidenum">
              <a:rPr lang="en-US" smtClean="0"/>
              <a:pPr algn="ctr"/>
              <a:t>4</a:t>
            </a:fld>
            <a:endParaRPr lang="en-US" dirty="0"/>
          </a:p>
        </p:txBody>
      </p:sp>
      <p:pic>
        <p:nvPicPr>
          <p:cNvPr id="7" name="Picture 6">
            <a:extLst>
              <a:ext uri="{FF2B5EF4-FFF2-40B4-BE49-F238E27FC236}">
                <a16:creationId xmlns:a16="http://schemas.microsoft.com/office/drawing/2014/main" xmlns="" id="{6A1D5761-5101-49EE-B6AD-3F0B58598503}"/>
              </a:ext>
            </a:extLst>
          </p:cNvPr>
          <p:cNvPicPr>
            <a:picLocks noChangeAspect="1"/>
          </p:cNvPicPr>
          <p:nvPr/>
        </p:nvPicPr>
        <p:blipFill>
          <a:blip r:embed="rId3"/>
          <a:stretch>
            <a:fillRect/>
          </a:stretch>
        </p:blipFill>
        <p:spPr>
          <a:xfrm>
            <a:off x="45268094" y="24930398"/>
            <a:ext cx="5835368" cy="5835368"/>
          </a:xfrm>
          <a:prstGeom prst="rect">
            <a:avLst/>
          </a:prstGeom>
        </p:spPr>
      </p:pic>
    </p:spTree>
    <p:extLst>
      <p:ext uri="{BB962C8B-B14F-4D97-AF65-F5344CB8AC3E}">
        <p14:creationId xmlns:p14="http://schemas.microsoft.com/office/powerpoint/2010/main" xmlns="" val="22484917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2A7691-26DE-494A-8716-1ED2D3E05919}"/>
              </a:ext>
            </a:extLst>
          </p:cNvPr>
          <p:cNvSpPr>
            <a:spLocks noGrp="1"/>
          </p:cNvSpPr>
          <p:nvPr>
            <p:ph type="title"/>
          </p:nvPr>
        </p:nvSpPr>
        <p:spPr/>
        <p:txBody>
          <a:bodyPr/>
          <a:lstStyle/>
          <a:p>
            <a:r>
              <a:rPr lang="en-IN" dirty="0"/>
              <a:t>Massive MIMO in 5G</a:t>
            </a:r>
          </a:p>
        </p:txBody>
      </p:sp>
      <p:sp>
        <p:nvSpPr>
          <p:cNvPr id="3" name="Content Placeholder 2">
            <a:extLst>
              <a:ext uri="{FF2B5EF4-FFF2-40B4-BE49-F238E27FC236}">
                <a16:creationId xmlns:a16="http://schemas.microsoft.com/office/drawing/2014/main" xmlns="" id="{E53093E6-1B3F-4809-9BAA-9B535704E58A}"/>
              </a:ext>
            </a:extLst>
          </p:cNvPr>
          <p:cNvSpPr>
            <a:spLocks noGrp="1"/>
          </p:cNvSpPr>
          <p:nvPr>
            <p:ph idx="1"/>
          </p:nvPr>
        </p:nvSpPr>
        <p:spPr>
          <a:xfrm>
            <a:off x="2160337" y="7363735"/>
            <a:ext cx="46800000" cy="23310591"/>
          </a:xfrm>
        </p:spPr>
        <p:txBody>
          <a:bodyPr>
            <a:normAutofit/>
          </a:bodyPr>
          <a:lstStyle/>
          <a:p>
            <a:r>
              <a:rPr lang="en-IN" dirty="0"/>
              <a:t>What is the distance between each antenna in the MIMO </a:t>
            </a:r>
            <a:r>
              <a:rPr lang="en-US" dirty="0"/>
              <a:t>= ??</a:t>
            </a:r>
          </a:p>
          <a:p>
            <a:r>
              <a:rPr lang="en-IN" dirty="0"/>
              <a:t>The most important thing in MIMO antenna design we have take care about the mutual coupling, So, the antennas structure has to be small enough to accommodate the space between the two patches with distances between them of about λ/2 (λ is the free space wavelength),. </a:t>
            </a:r>
          </a:p>
          <a:p>
            <a:r>
              <a:rPr lang="en-IN" dirty="0"/>
              <a:t>So for efficient transmission of signals of </a:t>
            </a:r>
            <a:r>
              <a:rPr lang="en-IN" dirty="0">
                <a:highlight>
                  <a:srgbClr val="FFFF00"/>
                </a:highlight>
              </a:rPr>
              <a:t>wavelengths λ</a:t>
            </a:r>
            <a:r>
              <a:rPr lang="en-IN" dirty="0"/>
              <a:t> the minimum space between the two patches of antenna should be </a:t>
            </a:r>
            <a:r>
              <a:rPr lang="en-IN" b="1" dirty="0">
                <a:highlight>
                  <a:srgbClr val="FFFF00"/>
                </a:highlight>
              </a:rPr>
              <a:t>λ/2.</a:t>
            </a:r>
          </a:p>
          <a:p>
            <a:r>
              <a:rPr lang="en-US" dirty="0">
                <a:highlight>
                  <a:srgbClr val="FFFF00"/>
                </a:highlight>
              </a:rPr>
              <a:t>Find out the minimum </a:t>
            </a:r>
            <a:r>
              <a:rPr lang="en-IN" dirty="0"/>
              <a:t>space between the two patches of </a:t>
            </a:r>
            <a:r>
              <a:rPr lang="en-US" dirty="0">
                <a:highlight>
                  <a:srgbClr val="FFFF00"/>
                </a:highlight>
              </a:rPr>
              <a:t>antenna height </a:t>
            </a:r>
          </a:p>
          <a:p>
            <a:pPr marL="1371600" indent="-1371600">
              <a:buFont typeface="+mj-lt"/>
              <a:buAutoNum type="arabicPeriod"/>
            </a:pPr>
            <a:r>
              <a:rPr lang="en-IN" dirty="0"/>
              <a:t>Two antenna of F= 3 GHz</a:t>
            </a:r>
          </a:p>
          <a:p>
            <a:pPr marL="1371600" indent="-1371600">
              <a:buFont typeface="+mj-lt"/>
              <a:buAutoNum type="arabicPeriod"/>
            </a:pPr>
            <a:r>
              <a:rPr lang="en-IN" dirty="0"/>
              <a:t>Two antenna of</a:t>
            </a:r>
            <a:r>
              <a:rPr lang="en-US" dirty="0"/>
              <a:t> F</a:t>
            </a:r>
            <a:r>
              <a:rPr lang="en-IN" dirty="0"/>
              <a:t>= 6 GHz</a:t>
            </a:r>
          </a:p>
          <a:p>
            <a:pPr marL="1371600" indent="-1371600">
              <a:buFont typeface="+mj-lt"/>
              <a:buAutoNum type="arabicPeriod"/>
            </a:pPr>
            <a:r>
              <a:rPr lang="en-US" dirty="0"/>
              <a:t>One antenna of F</a:t>
            </a:r>
            <a:r>
              <a:rPr lang="en-IN" dirty="0"/>
              <a:t>= 6 GHz &amp; Other one is of F= 3 GHz </a:t>
            </a:r>
          </a:p>
        </p:txBody>
      </p:sp>
      <p:sp>
        <p:nvSpPr>
          <p:cNvPr id="4" name="Date Placeholder 3">
            <a:extLst>
              <a:ext uri="{FF2B5EF4-FFF2-40B4-BE49-F238E27FC236}">
                <a16:creationId xmlns:a16="http://schemas.microsoft.com/office/drawing/2014/main" xmlns="" id="{EE2BDA95-364A-467C-BEC3-8D553B0634F9}"/>
              </a:ext>
            </a:extLst>
          </p:cNvPr>
          <p:cNvSpPr>
            <a:spLocks noGrp="1"/>
          </p:cNvSpPr>
          <p:nvPr>
            <p:ph type="dt" sz="half" idx="10"/>
          </p:nvPr>
        </p:nvSpPr>
        <p:spPr/>
        <p:txBody>
          <a:bodyPr/>
          <a:lstStyle/>
          <a:p>
            <a:fld id="{688C5873-4F49-4274-BEC6-5ABD39C6B6DD}" type="datetime1">
              <a:rPr lang="en-US" smtClean="0"/>
              <a:pPr/>
              <a:t>3/10/2024</a:t>
            </a:fld>
            <a:endParaRPr lang="en-US"/>
          </a:p>
        </p:txBody>
      </p:sp>
      <p:sp>
        <p:nvSpPr>
          <p:cNvPr id="5" name="Footer Placeholder 4">
            <a:extLst>
              <a:ext uri="{FF2B5EF4-FFF2-40B4-BE49-F238E27FC236}">
                <a16:creationId xmlns:a16="http://schemas.microsoft.com/office/drawing/2014/main" xmlns="" id="{B6EDFA80-610B-415C-9B23-CBE71C3CA538}"/>
              </a:ext>
            </a:extLst>
          </p:cNvPr>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a:extLst>
              <a:ext uri="{FF2B5EF4-FFF2-40B4-BE49-F238E27FC236}">
                <a16:creationId xmlns:a16="http://schemas.microsoft.com/office/drawing/2014/main" xmlns="" id="{E3758AF8-061D-4BE8-9D7F-9817B7546239}"/>
              </a:ext>
            </a:extLst>
          </p:cNvPr>
          <p:cNvSpPr>
            <a:spLocks noGrp="1"/>
          </p:cNvSpPr>
          <p:nvPr>
            <p:ph type="sldNum" sz="quarter" idx="12"/>
          </p:nvPr>
        </p:nvSpPr>
        <p:spPr/>
        <p:txBody>
          <a:bodyPr/>
          <a:lstStyle/>
          <a:p>
            <a:pPr algn="ctr"/>
            <a:fld id="{62231297-CF50-461C-A890-3A434146D1DB}" type="slidenum">
              <a:rPr lang="en-US" smtClean="0"/>
              <a:pPr algn="ctr"/>
              <a:t>40</a:t>
            </a:fld>
            <a:endParaRPr lang="en-US" dirty="0"/>
          </a:p>
        </p:txBody>
      </p:sp>
      <p:pic>
        <p:nvPicPr>
          <p:cNvPr id="8" name="Picture 7">
            <a:extLst>
              <a:ext uri="{FF2B5EF4-FFF2-40B4-BE49-F238E27FC236}">
                <a16:creationId xmlns:a16="http://schemas.microsoft.com/office/drawing/2014/main" xmlns="" id="{E6BE3FCF-BE80-456F-94C7-4262F84EE7BF}"/>
              </a:ext>
            </a:extLst>
          </p:cNvPr>
          <p:cNvPicPr>
            <a:picLocks noChangeAspect="1"/>
          </p:cNvPicPr>
          <p:nvPr/>
        </p:nvPicPr>
        <p:blipFill>
          <a:blip r:embed="rId2"/>
          <a:stretch>
            <a:fillRect/>
          </a:stretch>
        </p:blipFill>
        <p:spPr>
          <a:xfrm>
            <a:off x="46109642" y="25626076"/>
            <a:ext cx="5048250" cy="5048250"/>
          </a:xfrm>
          <a:prstGeom prst="rect">
            <a:avLst/>
          </a:prstGeom>
        </p:spPr>
      </p:pic>
    </p:spTree>
    <p:extLst>
      <p:ext uri="{BB962C8B-B14F-4D97-AF65-F5344CB8AC3E}">
        <p14:creationId xmlns:p14="http://schemas.microsoft.com/office/powerpoint/2010/main" xmlns="" val="1971185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2A7691-26DE-494A-8716-1ED2D3E05919}"/>
              </a:ext>
            </a:extLst>
          </p:cNvPr>
          <p:cNvSpPr>
            <a:spLocks noGrp="1"/>
          </p:cNvSpPr>
          <p:nvPr>
            <p:ph type="title"/>
          </p:nvPr>
        </p:nvSpPr>
        <p:spPr/>
        <p:txBody>
          <a:bodyPr/>
          <a:lstStyle/>
          <a:p>
            <a:r>
              <a:rPr lang="en-IN" dirty="0"/>
              <a:t>Massive MIMO in 5G</a:t>
            </a:r>
          </a:p>
        </p:txBody>
      </p:sp>
      <p:sp>
        <p:nvSpPr>
          <p:cNvPr id="3" name="Content Placeholder 2">
            <a:extLst>
              <a:ext uri="{FF2B5EF4-FFF2-40B4-BE49-F238E27FC236}">
                <a16:creationId xmlns:a16="http://schemas.microsoft.com/office/drawing/2014/main" xmlns="" id="{E53093E6-1B3F-4809-9BAA-9B535704E58A}"/>
              </a:ext>
            </a:extLst>
          </p:cNvPr>
          <p:cNvSpPr>
            <a:spLocks noGrp="1"/>
          </p:cNvSpPr>
          <p:nvPr>
            <p:ph idx="1"/>
          </p:nvPr>
        </p:nvSpPr>
        <p:spPr>
          <a:xfrm>
            <a:off x="2160337" y="7363735"/>
            <a:ext cx="46800000" cy="23310591"/>
          </a:xfrm>
        </p:spPr>
        <p:txBody>
          <a:bodyPr>
            <a:normAutofit/>
          </a:bodyPr>
          <a:lstStyle/>
          <a:p>
            <a:r>
              <a:rPr lang="en-US" dirty="0"/>
              <a:t>Find out the minimum dimension (in terms of area) of an antenna unit which uses 9 antenna unit of 3GHz frequency and 3 antenna unit of 9GHz frequency??</a:t>
            </a:r>
          </a:p>
          <a:p>
            <a:endParaRPr lang="en-US" dirty="0"/>
          </a:p>
          <a:p>
            <a:endParaRPr lang="en-IN" dirty="0"/>
          </a:p>
        </p:txBody>
      </p:sp>
      <p:sp>
        <p:nvSpPr>
          <p:cNvPr id="4" name="Date Placeholder 3">
            <a:extLst>
              <a:ext uri="{FF2B5EF4-FFF2-40B4-BE49-F238E27FC236}">
                <a16:creationId xmlns:a16="http://schemas.microsoft.com/office/drawing/2014/main" xmlns="" id="{EE2BDA95-364A-467C-BEC3-8D553B0634F9}"/>
              </a:ext>
            </a:extLst>
          </p:cNvPr>
          <p:cNvSpPr>
            <a:spLocks noGrp="1"/>
          </p:cNvSpPr>
          <p:nvPr>
            <p:ph type="dt" sz="half" idx="10"/>
          </p:nvPr>
        </p:nvSpPr>
        <p:spPr/>
        <p:txBody>
          <a:bodyPr/>
          <a:lstStyle/>
          <a:p>
            <a:fld id="{688C5873-4F49-4274-BEC6-5ABD39C6B6DD}" type="datetime1">
              <a:rPr lang="en-US" smtClean="0"/>
              <a:pPr/>
              <a:t>3/10/2024</a:t>
            </a:fld>
            <a:endParaRPr lang="en-US"/>
          </a:p>
        </p:txBody>
      </p:sp>
      <p:sp>
        <p:nvSpPr>
          <p:cNvPr id="5" name="Footer Placeholder 4">
            <a:extLst>
              <a:ext uri="{FF2B5EF4-FFF2-40B4-BE49-F238E27FC236}">
                <a16:creationId xmlns:a16="http://schemas.microsoft.com/office/drawing/2014/main" xmlns="" id="{B6EDFA80-610B-415C-9B23-CBE71C3CA538}"/>
              </a:ext>
            </a:extLst>
          </p:cNvPr>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a:extLst>
              <a:ext uri="{FF2B5EF4-FFF2-40B4-BE49-F238E27FC236}">
                <a16:creationId xmlns:a16="http://schemas.microsoft.com/office/drawing/2014/main" xmlns="" id="{E3758AF8-061D-4BE8-9D7F-9817B7546239}"/>
              </a:ext>
            </a:extLst>
          </p:cNvPr>
          <p:cNvSpPr>
            <a:spLocks noGrp="1"/>
          </p:cNvSpPr>
          <p:nvPr>
            <p:ph type="sldNum" sz="quarter" idx="12"/>
          </p:nvPr>
        </p:nvSpPr>
        <p:spPr/>
        <p:txBody>
          <a:bodyPr/>
          <a:lstStyle/>
          <a:p>
            <a:pPr algn="ctr"/>
            <a:fld id="{62231297-CF50-461C-A890-3A434146D1DB}" type="slidenum">
              <a:rPr lang="en-US" smtClean="0"/>
              <a:pPr algn="ctr"/>
              <a:t>41</a:t>
            </a:fld>
            <a:endParaRPr lang="en-US" dirty="0"/>
          </a:p>
        </p:txBody>
      </p:sp>
      <p:pic>
        <p:nvPicPr>
          <p:cNvPr id="8" name="Picture 7">
            <a:extLst>
              <a:ext uri="{FF2B5EF4-FFF2-40B4-BE49-F238E27FC236}">
                <a16:creationId xmlns:a16="http://schemas.microsoft.com/office/drawing/2014/main" xmlns="" id="{E6BE3FCF-BE80-456F-94C7-4262F84EE7BF}"/>
              </a:ext>
            </a:extLst>
          </p:cNvPr>
          <p:cNvPicPr>
            <a:picLocks noChangeAspect="1"/>
          </p:cNvPicPr>
          <p:nvPr/>
        </p:nvPicPr>
        <p:blipFill>
          <a:blip r:embed="rId2"/>
          <a:stretch>
            <a:fillRect/>
          </a:stretch>
        </p:blipFill>
        <p:spPr>
          <a:xfrm>
            <a:off x="46109642" y="25626076"/>
            <a:ext cx="5048250" cy="5048250"/>
          </a:xfrm>
          <a:prstGeom prst="rect">
            <a:avLst/>
          </a:prstGeom>
        </p:spPr>
      </p:pic>
    </p:spTree>
    <p:extLst>
      <p:ext uri="{BB962C8B-B14F-4D97-AF65-F5344CB8AC3E}">
        <p14:creationId xmlns:p14="http://schemas.microsoft.com/office/powerpoint/2010/main" xmlns="" val="2996577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2A7691-26DE-494A-8716-1ED2D3E05919}"/>
              </a:ext>
            </a:extLst>
          </p:cNvPr>
          <p:cNvSpPr>
            <a:spLocks noGrp="1"/>
          </p:cNvSpPr>
          <p:nvPr>
            <p:ph type="title"/>
          </p:nvPr>
        </p:nvSpPr>
        <p:spPr/>
        <p:txBody>
          <a:bodyPr/>
          <a:lstStyle/>
          <a:p>
            <a:r>
              <a:rPr lang="en-IN" dirty="0"/>
              <a:t>Massive MIMO in 5G</a:t>
            </a:r>
          </a:p>
        </p:txBody>
      </p:sp>
      <p:sp>
        <p:nvSpPr>
          <p:cNvPr id="3" name="Content Placeholder 2">
            <a:extLst>
              <a:ext uri="{FF2B5EF4-FFF2-40B4-BE49-F238E27FC236}">
                <a16:creationId xmlns:a16="http://schemas.microsoft.com/office/drawing/2014/main" xmlns="" id="{E53093E6-1B3F-4809-9BAA-9B535704E58A}"/>
              </a:ext>
            </a:extLst>
          </p:cNvPr>
          <p:cNvSpPr>
            <a:spLocks noGrp="1"/>
          </p:cNvSpPr>
          <p:nvPr>
            <p:ph idx="1"/>
          </p:nvPr>
        </p:nvSpPr>
        <p:spPr>
          <a:xfrm>
            <a:off x="2160337" y="7363735"/>
            <a:ext cx="46800000" cy="23310591"/>
          </a:xfrm>
        </p:spPr>
        <p:txBody>
          <a:bodyPr>
            <a:normAutofit/>
          </a:bodyPr>
          <a:lstStyle/>
          <a:p>
            <a:r>
              <a:rPr lang="en-US" b="1" dirty="0"/>
              <a:t>Benefits of massive MIMO</a:t>
            </a:r>
          </a:p>
          <a:p>
            <a:pPr marL="0" indent="0">
              <a:buNone/>
            </a:pPr>
            <a:endParaRPr lang="en-US" b="1" dirty="0"/>
          </a:p>
          <a:p>
            <a:r>
              <a:rPr lang="en-US" dirty="0"/>
              <a:t>Increased Network Capacity </a:t>
            </a:r>
          </a:p>
          <a:p>
            <a:pPr marL="0" indent="0" algn="just">
              <a:buNone/>
            </a:pPr>
            <a:r>
              <a:rPr lang="en-IN" sz="7000" dirty="0"/>
              <a:t>Network Capacity is defined as the total data volume that can be served to a user and the maximum number of users that can be served with certain level of expected service. Massive MIMO contributes to increased capacity first by enabling 5G NR deployment in the higher frequency range in Sub-6 GHz (e.g., 3.5 GHz); and second by employing MU-MIMO where multiple users are served with the same time and frequency resources.</a:t>
            </a:r>
            <a:endParaRPr lang="en-US" sz="7000" dirty="0"/>
          </a:p>
          <a:p>
            <a:r>
              <a:rPr lang="en-US" dirty="0"/>
              <a:t>Improved Coverage</a:t>
            </a:r>
          </a:p>
          <a:p>
            <a:pPr marL="0" indent="0" algn="just">
              <a:buNone/>
            </a:pPr>
            <a:r>
              <a:rPr lang="en-IN" sz="7000" dirty="0"/>
              <a:t>With massive MIMO, users enjoy a more uniform experience across the network, even at the cell’s edge – so users can expect high data rate service almost everywhere. Moreover, 3D beamforming enables dynamic coverage required for moving users </a:t>
            </a:r>
            <a:br>
              <a:rPr lang="en-IN" sz="7000" dirty="0"/>
            </a:br>
            <a:r>
              <a:rPr lang="en-IN" sz="7000" dirty="0"/>
              <a:t>(e.g., users traveling in cars or connected cars) and adjusts the coverage to suit user location, even in locations that have relatively weak network coverage.</a:t>
            </a:r>
            <a:endParaRPr lang="en-US" sz="7000" dirty="0"/>
          </a:p>
          <a:p>
            <a:r>
              <a:rPr lang="en-US" dirty="0"/>
              <a:t>User experience </a:t>
            </a:r>
          </a:p>
          <a:p>
            <a:pPr marL="0" indent="0">
              <a:buNone/>
            </a:pPr>
            <a:r>
              <a:rPr lang="en-IN" sz="7000" dirty="0"/>
              <a:t>Ultimately, the above two benefits result in a better overall user experience — </a:t>
            </a:r>
            <a:br>
              <a:rPr lang="en-IN" sz="7000" dirty="0"/>
            </a:br>
            <a:r>
              <a:rPr lang="en-IN" sz="7000" dirty="0"/>
              <a:t>users can transfer large data files or download movies, or use data-hungry apps on the go, wherever life takes them.</a:t>
            </a:r>
            <a:endParaRPr lang="en-IN" dirty="0"/>
          </a:p>
        </p:txBody>
      </p:sp>
      <p:sp>
        <p:nvSpPr>
          <p:cNvPr id="4" name="Date Placeholder 3">
            <a:extLst>
              <a:ext uri="{FF2B5EF4-FFF2-40B4-BE49-F238E27FC236}">
                <a16:creationId xmlns:a16="http://schemas.microsoft.com/office/drawing/2014/main" xmlns="" id="{EE2BDA95-364A-467C-BEC3-8D553B0634F9}"/>
              </a:ext>
            </a:extLst>
          </p:cNvPr>
          <p:cNvSpPr>
            <a:spLocks noGrp="1"/>
          </p:cNvSpPr>
          <p:nvPr>
            <p:ph type="dt" sz="half" idx="10"/>
          </p:nvPr>
        </p:nvSpPr>
        <p:spPr/>
        <p:txBody>
          <a:bodyPr/>
          <a:lstStyle/>
          <a:p>
            <a:fld id="{688C5873-4F49-4274-BEC6-5ABD39C6B6DD}" type="datetime1">
              <a:rPr lang="en-US" smtClean="0"/>
              <a:pPr/>
              <a:t>3/10/2024</a:t>
            </a:fld>
            <a:endParaRPr lang="en-US"/>
          </a:p>
        </p:txBody>
      </p:sp>
      <p:sp>
        <p:nvSpPr>
          <p:cNvPr id="5" name="Footer Placeholder 4">
            <a:extLst>
              <a:ext uri="{FF2B5EF4-FFF2-40B4-BE49-F238E27FC236}">
                <a16:creationId xmlns:a16="http://schemas.microsoft.com/office/drawing/2014/main" xmlns="" id="{B6EDFA80-610B-415C-9B23-CBE71C3CA538}"/>
              </a:ext>
            </a:extLst>
          </p:cNvPr>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a:extLst>
              <a:ext uri="{FF2B5EF4-FFF2-40B4-BE49-F238E27FC236}">
                <a16:creationId xmlns:a16="http://schemas.microsoft.com/office/drawing/2014/main" xmlns="" id="{E3758AF8-061D-4BE8-9D7F-9817B7546239}"/>
              </a:ext>
            </a:extLst>
          </p:cNvPr>
          <p:cNvSpPr>
            <a:spLocks noGrp="1"/>
          </p:cNvSpPr>
          <p:nvPr>
            <p:ph type="sldNum" sz="quarter" idx="12"/>
          </p:nvPr>
        </p:nvSpPr>
        <p:spPr/>
        <p:txBody>
          <a:bodyPr/>
          <a:lstStyle/>
          <a:p>
            <a:pPr algn="ctr"/>
            <a:fld id="{62231297-CF50-461C-A890-3A434146D1DB}" type="slidenum">
              <a:rPr lang="en-US" smtClean="0"/>
              <a:pPr algn="ctr"/>
              <a:t>42</a:t>
            </a:fld>
            <a:endParaRPr lang="en-US" dirty="0"/>
          </a:p>
        </p:txBody>
      </p:sp>
      <p:pic>
        <p:nvPicPr>
          <p:cNvPr id="8" name="Picture 7">
            <a:extLst>
              <a:ext uri="{FF2B5EF4-FFF2-40B4-BE49-F238E27FC236}">
                <a16:creationId xmlns:a16="http://schemas.microsoft.com/office/drawing/2014/main" xmlns="" id="{E6BE3FCF-BE80-456F-94C7-4262F84EE7BF}"/>
              </a:ext>
            </a:extLst>
          </p:cNvPr>
          <p:cNvPicPr>
            <a:picLocks noChangeAspect="1"/>
          </p:cNvPicPr>
          <p:nvPr/>
        </p:nvPicPr>
        <p:blipFill>
          <a:blip r:embed="rId2"/>
          <a:stretch>
            <a:fillRect/>
          </a:stretch>
        </p:blipFill>
        <p:spPr>
          <a:xfrm>
            <a:off x="46109642" y="25626076"/>
            <a:ext cx="5048250" cy="5048250"/>
          </a:xfrm>
          <a:prstGeom prst="rect">
            <a:avLst/>
          </a:prstGeom>
        </p:spPr>
      </p:pic>
    </p:spTree>
    <p:extLst>
      <p:ext uri="{BB962C8B-B14F-4D97-AF65-F5344CB8AC3E}">
        <p14:creationId xmlns:p14="http://schemas.microsoft.com/office/powerpoint/2010/main" xmlns="" val="39990737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Samsung Shares Massive MIMO Roadmap in New Whitepaper – Samsung Global  Newsroom">
            <a:extLst>
              <a:ext uri="{FF2B5EF4-FFF2-40B4-BE49-F238E27FC236}">
                <a16:creationId xmlns:a16="http://schemas.microsoft.com/office/drawing/2014/main" xmlns="" id="{799F7336-857F-4DC9-945B-AAADB087580C}"/>
              </a:ext>
            </a:extLst>
          </p:cNvPr>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bwMode="auto">
          <a:xfrm>
            <a:off x="-5129010" y="5551714"/>
            <a:ext cx="58799689" cy="2939984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a:extLst>
              <a:ext uri="{FF2B5EF4-FFF2-40B4-BE49-F238E27FC236}">
                <a16:creationId xmlns:a16="http://schemas.microsoft.com/office/drawing/2014/main" xmlns="" id="{D92A7691-26DE-494A-8716-1ED2D3E05919}"/>
              </a:ext>
            </a:extLst>
          </p:cNvPr>
          <p:cNvSpPr>
            <a:spLocks noGrp="1"/>
          </p:cNvSpPr>
          <p:nvPr>
            <p:ph type="title"/>
          </p:nvPr>
        </p:nvSpPr>
        <p:spPr/>
        <p:txBody>
          <a:bodyPr/>
          <a:lstStyle/>
          <a:p>
            <a:r>
              <a:rPr lang="en-IN" dirty="0"/>
              <a:t>Beamforming in 5G</a:t>
            </a:r>
          </a:p>
        </p:txBody>
      </p:sp>
      <p:sp>
        <p:nvSpPr>
          <p:cNvPr id="4" name="Date Placeholder 3">
            <a:extLst>
              <a:ext uri="{FF2B5EF4-FFF2-40B4-BE49-F238E27FC236}">
                <a16:creationId xmlns:a16="http://schemas.microsoft.com/office/drawing/2014/main" xmlns="" id="{EE2BDA95-364A-467C-BEC3-8D553B0634F9}"/>
              </a:ext>
            </a:extLst>
          </p:cNvPr>
          <p:cNvSpPr>
            <a:spLocks noGrp="1"/>
          </p:cNvSpPr>
          <p:nvPr>
            <p:ph type="dt" sz="half" idx="10"/>
          </p:nvPr>
        </p:nvSpPr>
        <p:spPr/>
        <p:txBody>
          <a:bodyPr/>
          <a:lstStyle/>
          <a:p>
            <a:fld id="{688C5873-4F49-4274-BEC6-5ABD39C6B6DD}" type="datetime1">
              <a:rPr lang="en-US" smtClean="0"/>
              <a:pPr/>
              <a:t>3/10/2024</a:t>
            </a:fld>
            <a:endParaRPr lang="en-US"/>
          </a:p>
        </p:txBody>
      </p:sp>
      <p:sp>
        <p:nvSpPr>
          <p:cNvPr id="5" name="Footer Placeholder 4">
            <a:extLst>
              <a:ext uri="{FF2B5EF4-FFF2-40B4-BE49-F238E27FC236}">
                <a16:creationId xmlns:a16="http://schemas.microsoft.com/office/drawing/2014/main" xmlns="" id="{B6EDFA80-610B-415C-9B23-CBE71C3CA538}"/>
              </a:ext>
            </a:extLst>
          </p:cNvPr>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a:extLst>
              <a:ext uri="{FF2B5EF4-FFF2-40B4-BE49-F238E27FC236}">
                <a16:creationId xmlns:a16="http://schemas.microsoft.com/office/drawing/2014/main" xmlns="" id="{E3758AF8-061D-4BE8-9D7F-9817B7546239}"/>
              </a:ext>
            </a:extLst>
          </p:cNvPr>
          <p:cNvSpPr>
            <a:spLocks noGrp="1"/>
          </p:cNvSpPr>
          <p:nvPr>
            <p:ph type="sldNum" sz="quarter" idx="12"/>
          </p:nvPr>
        </p:nvSpPr>
        <p:spPr/>
        <p:txBody>
          <a:bodyPr/>
          <a:lstStyle/>
          <a:p>
            <a:pPr algn="ctr"/>
            <a:fld id="{62231297-CF50-461C-A890-3A434146D1DB}" type="slidenum">
              <a:rPr lang="en-US" smtClean="0"/>
              <a:pPr algn="ctr"/>
              <a:t>43</a:t>
            </a:fld>
            <a:endParaRPr lang="en-US" dirty="0"/>
          </a:p>
        </p:txBody>
      </p:sp>
    </p:spTree>
    <p:extLst>
      <p:ext uri="{BB962C8B-B14F-4D97-AF65-F5344CB8AC3E}">
        <p14:creationId xmlns:p14="http://schemas.microsoft.com/office/powerpoint/2010/main" xmlns="" val="1790610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amsung Shares Massive MIMO Roadmap in New Whitepaper – Samsung Global  Newsroom">
            <a:extLst>
              <a:ext uri="{FF2B5EF4-FFF2-40B4-BE49-F238E27FC236}">
                <a16:creationId xmlns:a16="http://schemas.microsoft.com/office/drawing/2014/main" xmlns="" id="{847E643E-FAE8-49DA-ACD6-EE835E587F3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bwMode="auto">
          <a:xfrm>
            <a:off x="14483649" y="16103604"/>
            <a:ext cx="36000000" cy="18000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a:extLst>
              <a:ext uri="{FF2B5EF4-FFF2-40B4-BE49-F238E27FC236}">
                <a16:creationId xmlns:a16="http://schemas.microsoft.com/office/drawing/2014/main" xmlns="" id="{D92A7691-26DE-494A-8716-1ED2D3E05919}"/>
              </a:ext>
            </a:extLst>
          </p:cNvPr>
          <p:cNvSpPr>
            <a:spLocks noGrp="1"/>
          </p:cNvSpPr>
          <p:nvPr>
            <p:ph type="title"/>
          </p:nvPr>
        </p:nvSpPr>
        <p:spPr/>
        <p:txBody>
          <a:bodyPr/>
          <a:lstStyle/>
          <a:p>
            <a:r>
              <a:rPr lang="en-IN" dirty="0"/>
              <a:t>Beamforming in 5G</a:t>
            </a:r>
          </a:p>
        </p:txBody>
      </p:sp>
      <p:sp>
        <p:nvSpPr>
          <p:cNvPr id="4" name="Date Placeholder 3">
            <a:extLst>
              <a:ext uri="{FF2B5EF4-FFF2-40B4-BE49-F238E27FC236}">
                <a16:creationId xmlns:a16="http://schemas.microsoft.com/office/drawing/2014/main" xmlns="" id="{EE2BDA95-364A-467C-BEC3-8D553B0634F9}"/>
              </a:ext>
            </a:extLst>
          </p:cNvPr>
          <p:cNvSpPr>
            <a:spLocks noGrp="1"/>
          </p:cNvSpPr>
          <p:nvPr>
            <p:ph type="dt" sz="half" idx="10"/>
          </p:nvPr>
        </p:nvSpPr>
        <p:spPr/>
        <p:txBody>
          <a:bodyPr/>
          <a:lstStyle/>
          <a:p>
            <a:fld id="{688C5873-4F49-4274-BEC6-5ABD39C6B6DD}" type="datetime1">
              <a:rPr lang="en-US" smtClean="0"/>
              <a:pPr/>
              <a:t>3/10/2024</a:t>
            </a:fld>
            <a:endParaRPr lang="en-US"/>
          </a:p>
        </p:txBody>
      </p:sp>
      <p:sp>
        <p:nvSpPr>
          <p:cNvPr id="5" name="Footer Placeholder 4">
            <a:extLst>
              <a:ext uri="{FF2B5EF4-FFF2-40B4-BE49-F238E27FC236}">
                <a16:creationId xmlns:a16="http://schemas.microsoft.com/office/drawing/2014/main" xmlns="" id="{B6EDFA80-610B-415C-9B23-CBE71C3CA538}"/>
              </a:ext>
            </a:extLst>
          </p:cNvPr>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a:extLst>
              <a:ext uri="{FF2B5EF4-FFF2-40B4-BE49-F238E27FC236}">
                <a16:creationId xmlns:a16="http://schemas.microsoft.com/office/drawing/2014/main" xmlns="" id="{E3758AF8-061D-4BE8-9D7F-9817B7546239}"/>
              </a:ext>
            </a:extLst>
          </p:cNvPr>
          <p:cNvSpPr>
            <a:spLocks noGrp="1"/>
          </p:cNvSpPr>
          <p:nvPr>
            <p:ph type="sldNum" sz="quarter" idx="12"/>
          </p:nvPr>
        </p:nvSpPr>
        <p:spPr/>
        <p:txBody>
          <a:bodyPr/>
          <a:lstStyle/>
          <a:p>
            <a:pPr algn="ctr"/>
            <a:fld id="{62231297-CF50-461C-A890-3A434146D1DB}" type="slidenum">
              <a:rPr lang="en-US" smtClean="0"/>
              <a:pPr algn="ctr"/>
              <a:t>44</a:t>
            </a:fld>
            <a:endParaRPr lang="en-US" dirty="0"/>
          </a:p>
        </p:txBody>
      </p:sp>
      <p:sp>
        <p:nvSpPr>
          <p:cNvPr id="8" name="Content Placeholder 7">
            <a:extLst>
              <a:ext uri="{FF2B5EF4-FFF2-40B4-BE49-F238E27FC236}">
                <a16:creationId xmlns:a16="http://schemas.microsoft.com/office/drawing/2014/main" xmlns="" id="{0EF25BCE-4469-4F7A-AA37-B4953B38479F}"/>
              </a:ext>
            </a:extLst>
          </p:cNvPr>
          <p:cNvSpPr>
            <a:spLocks noGrp="1"/>
          </p:cNvSpPr>
          <p:nvPr>
            <p:ph idx="1"/>
          </p:nvPr>
        </p:nvSpPr>
        <p:spPr/>
        <p:txBody>
          <a:bodyPr/>
          <a:lstStyle/>
          <a:p>
            <a:r>
              <a:rPr lang="en-IN" dirty="0"/>
              <a:t>Beamforming is another key wireless technique that utilizes advanced antenna technologies on both mobile devices and networks’ base stations to focus a wireless signal in a specific direction, rather than broadcasting to a wide area. </a:t>
            </a:r>
          </a:p>
          <a:p>
            <a:r>
              <a:rPr lang="en-IN" dirty="0"/>
              <a:t>Think of the difference between using a flashlight — which kind of floods everyone in the room — versus a laser pointer, which can pinpoint and continuously track a given user.</a:t>
            </a:r>
          </a:p>
          <a:p>
            <a:endParaRPr lang="en-IN" dirty="0"/>
          </a:p>
        </p:txBody>
      </p:sp>
      <p:pic>
        <p:nvPicPr>
          <p:cNvPr id="9" name="Picture 8">
            <a:extLst>
              <a:ext uri="{FF2B5EF4-FFF2-40B4-BE49-F238E27FC236}">
                <a16:creationId xmlns:a16="http://schemas.microsoft.com/office/drawing/2014/main" xmlns="" id="{7A40ABFE-2142-49C8-B6B7-35A157510EC9}"/>
              </a:ext>
            </a:extLst>
          </p:cNvPr>
          <p:cNvPicPr>
            <a:picLocks noChangeAspect="1"/>
          </p:cNvPicPr>
          <p:nvPr/>
        </p:nvPicPr>
        <p:blipFill>
          <a:blip r:embed="rId3"/>
          <a:stretch>
            <a:fillRect/>
          </a:stretch>
        </p:blipFill>
        <p:spPr>
          <a:xfrm>
            <a:off x="46109642" y="25626076"/>
            <a:ext cx="5048250" cy="5048250"/>
          </a:xfrm>
          <a:prstGeom prst="rect">
            <a:avLst/>
          </a:prstGeom>
        </p:spPr>
      </p:pic>
    </p:spTree>
    <p:extLst>
      <p:ext uri="{BB962C8B-B14F-4D97-AF65-F5344CB8AC3E}">
        <p14:creationId xmlns:p14="http://schemas.microsoft.com/office/powerpoint/2010/main" xmlns="" val="37161020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amsung Shares Massive MIMO Roadmap in New Whitepaper – Samsung Global  Newsroom">
            <a:extLst>
              <a:ext uri="{FF2B5EF4-FFF2-40B4-BE49-F238E27FC236}">
                <a16:creationId xmlns:a16="http://schemas.microsoft.com/office/drawing/2014/main" xmlns="" id="{271EC9A3-83E6-465E-9F1F-E2B3C5DB97E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bwMode="auto">
          <a:xfrm>
            <a:off x="-23776245" y="11697141"/>
            <a:ext cx="47681274" cy="23840637"/>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a:extLst>
              <a:ext uri="{FF2B5EF4-FFF2-40B4-BE49-F238E27FC236}">
                <a16:creationId xmlns:a16="http://schemas.microsoft.com/office/drawing/2014/main" xmlns="" id="{8621C463-3639-4EC1-8F32-B045A3D1F934}"/>
              </a:ext>
            </a:extLst>
          </p:cNvPr>
          <p:cNvPicPr>
            <a:picLocks noChangeAspect="1"/>
          </p:cNvPicPr>
          <p:nvPr/>
        </p:nvPicPr>
        <p:blipFill>
          <a:blip r:embed="rId3"/>
          <a:stretch>
            <a:fillRect/>
          </a:stretch>
        </p:blipFill>
        <p:spPr>
          <a:xfrm>
            <a:off x="23296103" y="14484785"/>
            <a:ext cx="27826087" cy="18000000"/>
          </a:xfrm>
          <a:prstGeom prst="rect">
            <a:avLst/>
          </a:prstGeom>
        </p:spPr>
      </p:pic>
      <p:sp>
        <p:nvSpPr>
          <p:cNvPr id="2" name="Title 1">
            <a:extLst>
              <a:ext uri="{FF2B5EF4-FFF2-40B4-BE49-F238E27FC236}">
                <a16:creationId xmlns:a16="http://schemas.microsoft.com/office/drawing/2014/main" xmlns="" id="{D92A7691-26DE-494A-8716-1ED2D3E05919}"/>
              </a:ext>
            </a:extLst>
          </p:cNvPr>
          <p:cNvSpPr>
            <a:spLocks noGrp="1"/>
          </p:cNvSpPr>
          <p:nvPr>
            <p:ph type="title"/>
          </p:nvPr>
        </p:nvSpPr>
        <p:spPr/>
        <p:txBody>
          <a:bodyPr/>
          <a:lstStyle/>
          <a:p>
            <a:r>
              <a:rPr lang="en-IN" dirty="0"/>
              <a:t>Beamforming in 5G</a:t>
            </a:r>
          </a:p>
        </p:txBody>
      </p:sp>
      <p:sp>
        <p:nvSpPr>
          <p:cNvPr id="4" name="Date Placeholder 3">
            <a:extLst>
              <a:ext uri="{FF2B5EF4-FFF2-40B4-BE49-F238E27FC236}">
                <a16:creationId xmlns:a16="http://schemas.microsoft.com/office/drawing/2014/main" xmlns="" id="{EE2BDA95-364A-467C-BEC3-8D553B0634F9}"/>
              </a:ext>
            </a:extLst>
          </p:cNvPr>
          <p:cNvSpPr>
            <a:spLocks noGrp="1"/>
          </p:cNvSpPr>
          <p:nvPr>
            <p:ph type="dt" sz="half" idx="10"/>
          </p:nvPr>
        </p:nvSpPr>
        <p:spPr/>
        <p:txBody>
          <a:bodyPr/>
          <a:lstStyle/>
          <a:p>
            <a:fld id="{688C5873-4F49-4274-BEC6-5ABD39C6B6DD}" type="datetime1">
              <a:rPr lang="en-US" smtClean="0"/>
              <a:pPr/>
              <a:t>3/10/2024</a:t>
            </a:fld>
            <a:endParaRPr lang="en-US"/>
          </a:p>
        </p:txBody>
      </p:sp>
      <p:sp>
        <p:nvSpPr>
          <p:cNvPr id="5" name="Footer Placeholder 4">
            <a:extLst>
              <a:ext uri="{FF2B5EF4-FFF2-40B4-BE49-F238E27FC236}">
                <a16:creationId xmlns:a16="http://schemas.microsoft.com/office/drawing/2014/main" xmlns="" id="{B6EDFA80-610B-415C-9B23-CBE71C3CA538}"/>
              </a:ext>
            </a:extLst>
          </p:cNvPr>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a:extLst>
              <a:ext uri="{FF2B5EF4-FFF2-40B4-BE49-F238E27FC236}">
                <a16:creationId xmlns:a16="http://schemas.microsoft.com/office/drawing/2014/main" xmlns="" id="{E3758AF8-061D-4BE8-9D7F-9817B7546239}"/>
              </a:ext>
            </a:extLst>
          </p:cNvPr>
          <p:cNvSpPr>
            <a:spLocks noGrp="1"/>
          </p:cNvSpPr>
          <p:nvPr>
            <p:ph type="sldNum" sz="quarter" idx="12"/>
          </p:nvPr>
        </p:nvSpPr>
        <p:spPr/>
        <p:txBody>
          <a:bodyPr/>
          <a:lstStyle/>
          <a:p>
            <a:pPr algn="ctr"/>
            <a:fld id="{62231297-CF50-461C-A890-3A434146D1DB}" type="slidenum">
              <a:rPr lang="en-US" smtClean="0"/>
              <a:pPr algn="ctr"/>
              <a:t>45</a:t>
            </a:fld>
            <a:endParaRPr lang="en-US" dirty="0"/>
          </a:p>
        </p:txBody>
      </p:sp>
      <p:sp>
        <p:nvSpPr>
          <p:cNvPr id="8" name="Content Placeholder 7">
            <a:extLst>
              <a:ext uri="{FF2B5EF4-FFF2-40B4-BE49-F238E27FC236}">
                <a16:creationId xmlns:a16="http://schemas.microsoft.com/office/drawing/2014/main" xmlns="" id="{0EF25BCE-4469-4F7A-AA37-B4953B38479F}"/>
              </a:ext>
            </a:extLst>
          </p:cNvPr>
          <p:cNvSpPr>
            <a:spLocks noGrp="1"/>
          </p:cNvSpPr>
          <p:nvPr>
            <p:ph idx="1"/>
          </p:nvPr>
        </p:nvSpPr>
        <p:spPr/>
        <p:txBody>
          <a:bodyPr/>
          <a:lstStyle/>
          <a:p>
            <a:r>
              <a:rPr lang="en-IN" dirty="0"/>
              <a:t>With the massive number of antenna elements in a massive MIMO system, beamforming becomes “3D Beamforming.” </a:t>
            </a:r>
          </a:p>
          <a:p>
            <a:r>
              <a:rPr lang="en-IN" dirty="0"/>
              <a:t>3D Beamforming creates horizontal and vertical beams toward users, increasing data rates (and capacity) for all users — even those located in the top floors of high-rise buildings (see illustration below).</a:t>
            </a:r>
          </a:p>
          <a:p>
            <a:endParaRPr lang="en-IN" dirty="0"/>
          </a:p>
        </p:txBody>
      </p:sp>
      <p:pic>
        <p:nvPicPr>
          <p:cNvPr id="7" name="Picture 6">
            <a:extLst>
              <a:ext uri="{FF2B5EF4-FFF2-40B4-BE49-F238E27FC236}">
                <a16:creationId xmlns:a16="http://schemas.microsoft.com/office/drawing/2014/main" xmlns="" id="{128168ED-3B72-451E-9845-B8AB522FDA72}"/>
              </a:ext>
            </a:extLst>
          </p:cNvPr>
          <p:cNvPicPr>
            <a:picLocks noChangeAspect="1"/>
          </p:cNvPicPr>
          <p:nvPr/>
        </p:nvPicPr>
        <p:blipFill>
          <a:blip r:embed="rId4"/>
          <a:stretch>
            <a:fillRect/>
          </a:stretch>
        </p:blipFill>
        <p:spPr>
          <a:xfrm>
            <a:off x="46109642" y="25626076"/>
            <a:ext cx="5048250" cy="5048250"/>
          </a:xfrm>
          <a:prstGeom prst="rect">
            <a:avLst/>
          </a:prstGeom>
        </p:spPr>
      </p:pic>
    </p:spTree>
    <p:extLst>
      <p:ext uri="{BB962C8B-B14F-4D97-AF65-F5344CB8AC3E}">
        <p14:creationId xmlns:p14="http://schemas.microsoft.com/office/powerpoint/2010/main" xmlns="" val="33051680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2A7691-26DE-494A-8716-1ED2D3E05919}"/>
              </a:ext>
            </a:extLst>
          </p:cNvPr>
          <p:cNvSpPr>
            <a:spLocks noGrp="1"/>
          </p:cNvSpPr>
          <p:nvPr>
            <p:ph type="title"/>
          </p:nvPr>
        </p:nvSpPr>
        <p:spPr/>
        <p:txBody>
          <a:bodyPr/>
          <a:lstStyle/>
          <a:p>
            <a:r>
              <a:rPr lang="en-IN" dirty="0"/>
              <a:t>Beamforming in 5G</a:t>
            </a:r>
          </a:p>
        </p:txBody>
      </p:sp>
      <p:sp>
        <p:nvSpPr>
          <p:cNvPr id="4" name="Date Placeholder 3">
            <a:extLst>
              <a:ext uri="{FF2B5EF4-FFF2-40B4-BE49-F238E27FC236}">
                <a16:creationId xmlns:a16="http://schemas.microsoft.com/office/drawing/2014/main" xmlns="" id="{EE2BDA95-364A-467C-BEC3-8D553B0634F9}"/>
              </a:ext>
            </a:extLst>
          </p:cNvPr>
          <p:cNvSpPr>
            <a:spLocks noGrp="1"/>
          </p:cNvSpPr>
          <p:nvPr>
            <p:ph type="dt" sz="half" idx="10"/>
          </p:nvPr>
        </p:nvSpPr>
        <p:spPr/>
        <p:txBody>
          <a:bodyPr/>
          <a:lstStyle/>
          <a:p>
            <a:fld id="{688C5873-4F49-4274-BEC6-5ABD39C6B6DD}" type="datetime1">
              <a:rPr lang="en-US" smtClean="0"/>
              <a:pPr/>
              <a:t>3/10/2024</a:t>
            </a:fld>
            <a:endParaRPr lang="en-US"/>
          </a:p>
        </p:txBody>
      </p:sp>
      <p:sp>
        <p:nvSpPr>
          <p:cNvPr id="5" name="Footer Placeholder 4">
            <a:extLst>
              <a:ext uri="{FF2B5EF4-FFF2-40B4-BE49-F238E27FC236}">
                <a16:creationId xmlns:a16="http://schemas.microsoft.com/office/drawing/2014/main" xmlns="" id="{B6EDFA80-610B-415C-9B23-CBE71C3CA538}"/>
              </a:ext>
            </a:extLst>
          </p:cNvPr>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a:extLst>
              <a:ext uri="{FF2B5EF4-FFF2-40B4-BE49-F238E27FC236}">
                <a16:creationId xmlns:a16="http://schemas.microsoft.com/office/drawing/2014/main" xmlns="" id="{E3758AF8-061D-4BE8-9D7F-9817B7546239}"/>
              </a:ext>
            </a:extLst>
          </p:cNvPr>
          <p:cNvSpPr>
            <a:spLocks noGrp="1"/>
          </p:cNvSpPr>
          <p:nvPr>
            <p:ph type="sldNum" sz="quarter" idx="12"/>
          </p:nvPr>
        </p:nvSpPr>
        <p:spPr/>
        <p:txBody>
          <a:bodyPr/>
          <a:lstStyle/>
          <a:p>
            <a:pPr algn="ctr"/>
            <a:fld id="{62231297-CF50-461C-A890-3A434146D1DB}" type="slidenum">
              <a:rPr lang="en-US" smtClean="0"/>
              <a:pPr algn="ctr"/>
              <a:t>46</a:t>
            </a:fld>
            <a:endParaRPr lang="en-US" dirty="0"/>
          </a:p>
        </p:txBody>
      </p:sp>
      <p:sp>
        <p:nvSpPr>
          <p:cNvPr id="8" name="Content Placeholder 7">
            <a:extLst>
              <a:ext uri="{FF2B5EF4-FFF2-40B4-BE49-F238E27FC236}">
                <a16:creationId xmlns:a16="http://schemas.microsoft.com/office/drawing/2014/main" xmlns="" id="{0EF25BCE-4469-4F7A-AA37-B4953B38479F}"/>
              </a:ext>
            </a:extLst>
          </p:cNvPr>
          <p:cNvSpPr>
            <a:spLocks noGrp="1"/>
          </p:cNvSpPr>
          <p:nvPr>
            <p:ph idx="1"/>
          </p:nvPr>
        </p:nvSpPr>
        <p:spPr/>
        <p:txBody>
          <a:bodyPr/>
          <a:lstStyle/>
          <a:p>
            <a:r>
              <a:rPr lang="en-IN" dirty="0" smtClean="0"/>
              <a:t>Mobile </a:t>
            </a:r>
            <a:r>
              <a:rPr lang="en-IN" dirty="0"/>
              <a:t>feedbacks to the network, allow the network’s beam to find any point in space, so a mobile user can always be served by a focused beam to their devices, as they are moving on the street or between different floors in a building. </a:t>
            </a:r>
          </a:p>
          <a:p>
            <a:r>
              <a:rPr lang="en-IN" dirty="0"/>
              <a:t>Also having such narrow, direct beams reduces interference between beams directed in different directions.</a:t>
            </a:r>
          </a:p>
        </p:txBody>
      </p:sp>
      <p:pic>
        <p:nvPicPr>
          <p:cNvPr id="7" name="Picture 6">
            <a:extLst>
              <a:ext uri="{FF2B5EF4-FFF2-40B4-BE49-F238E27FC236}">
                <a16:creationId xmlns:a16="http://schemas.microsoft.com/office/drawing/2014/main" xmlns="" id="{128168ED-3B72-451E-9845-B8AB522FDA72}"/>
              </a:ext>
            </a:extLst>
          </p:cNvPr>
          <p:cNvPicPr>
            <a:picLocks noChangeAspect="1"/>
          </p:cNvPicPr>
          <p:nvPr/>
        </p:nvPicPr>
        <p:blipFill>
          <a:blip r:embed="rId2"/>
          <a:stretch>
            <a:fillRect/>
          </a:stretch>
        </p:blipFill>
        <p:spPr>
          <a:xfrm>
            <a:off x="46109642" y="25626076"/>
            <a:ext cx="5048250" cy="5048250"/>
          </a:xfrm>
          <a:prstGeom prst="rect">
            <a:avLst/>
          </a:prstGeom>
        </p:spPr>
      </p:pic>
    </p:spTree>
    <p:extLst>
      <p:ext uri="{BB962C8B-B14F-4D97-AF65-F5344CB8AC3E}">
        <p14:creationId xmlns:p14="http://schemas.microsoft.com/office/powerpoint/2010/main" xmlns="" val="12611371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2A7691-26DE-494A-8716-1ED2D3E05919}"/>
              </a:ext>
            </a:extLst>
          </p:cNvPr>
          <p:cNvSpPr>
            <a:spLocks noGrp="1"/>
          </p:cNvSpPr>
          <p:nvPr>
            <p:ph type="title"/>
          </p:nvPr>
        </p:nvSpPr>
        <p:spPr/>
        <p:txBody>
          <a:bodyPr/>
          <a:lstStyle/>
          <a:p>
            <a:r>
              <a:rPr lang="en-IN" dirty="0"/>
              <a:t>Beamforming in 5G</a:t>
            </a:r>
          </a:p>
        </p:txBody>
      </p:sp>
      <p:sp>
        <p:nvSpPr>
          <p:cNvPr id="4" name="Date Placeholder 3">
            <a:extLst>
              <a:ext uri="{FF2B5EF4-FFF2-40B4-BE49-F238E27FC236}">
                <a16:creationId xmlns:a16="http://schemas.microsoft.com/office/drawing/2014/main" xmlns="" id="{EE2BDA95-364A-467C-BEC3-8D553B0634F9}"/>
              </a:ext>
            </a:extLst>
          </p:cNvPr>
          <p:cNvSpPr>
            <a:spLocks noGrp="1"/>
          </p:cNvSpPr>
          <p:nvPr>
            <p:ph type="dt" sz="half" idx="10"/>
          </p:nvPr>
        </p:nvSpPr>
        <p:spPr/>
        <p:txBody>
          <a:bodyPr/>
          <a:lstStyle/>
          <a:p>
            <a:fld id="{688C5873-4F49-4274-BEC6-5ABD39C6B6DD}" type="datetime1">
              <a:rPr lang="en-US" smtClean="0"/>
              <a:pPr/>
              <a:t>3/10/2024</a:t>
            </a:fld>
            <a:endParaRPr lang="en-US"/>
          </a:p>
        </p:txBody>
      </p:sp>
      <p:sp>
        <p:nvSpPr>
          <p:cNvPr id="5" name="Footer Placeholder 4">
            <a:extLst>
              <a:ext uri="{FF2B5EF4-FFF2-40B4-BE49-F238E27FC236}">
                <a16:creationId xmlns:a16="http://schemas.microsoft.com/office/drawing/2014/main" xmlns="" id="{B6EDFA80-610B-415C-9B23-CBE71C3CA538}"/>
              </a:ext>
            </a:extLst>
          </p:cNvPr>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a:extLst>
              <a:ext uri="{FF2B5EF4-FFF2-40B4-BE49-F238E27FC236}">
                <a16:creationId xmlns:a16="http://schemas.microsoft.com/office/drawing/2014/main" xmlns="" id="{E3758AF8-061D-4BE8-9D7F-9817B7546239}"/>
              </a:ext>
            </a:extLst>
          </p:cNvPr>
          <p:cNvSpPr>
            <a:spLocks noGrp="1"/>
          </p:cNvSpPr>
          <p:nvPr>
            <p:ph type="sldNum" sz="quarter" idx="12"/>
          </p:nvPr>
        </p:nvSpPr>
        <p:spPr/>
        <p:txBody>
          <a:bodyPr/>
          <a:lstStyle/>
          <a:p>
            <a:pPr algn="ctr"/>
            <a:fld id="{62231297-CF50-461C-A890-3A434146D1DB}" type="slidenum">
              <a:rPr lang="en-US" smtClean="0"/>
              <a:pPr algn="ctr"/>
              <a:t>47</a:t>
            </a:fld>
            <a:endParaRPr lang="en-US" dirty="0"/>
          </a:p>
        </p:txBody>
      </p:sp>
      <p:sp>
        <p:nvSpPr>
          <p:cNvPr id="8" name="Content Placeholder 7">
            <a:extLst>
              <a:ext uri="{FF2B5EF4-FFF2-40B4-BE49-F238E27FC236}">
                <a16:creationId xmlns:a16="http://schemas.microsoft.com/office/drawing/2014/main" xmlns="" id="{0EF25BCE-4469-4F7A-AA37-B4953B38479F}"/>
              </a:ext>
            </a:extLst>
          </p:cNvPr>
          <p:cNvSpPr>
            <a:spLocks noGrp="1"/>
          </p:cNvSpPr>
          <p:nvPr>
            <p:ph idx="1"/>
          </p:nvPr>
        </p:nvSpPr>
        <p:spPr/>
        <p:txBody>
          <a:bodyPr>
            <a:normAutofit/>
          </a:bodyPr>
          <a:lstStyle/>
          <a:p>
            <a:r>
              <a:rPr lang="en-IN" b="1" dirty="0"/>
              <a:t>Benefits of beamforming</a:t>
            </a:r>
          </a:p>
          <a:p>
            <a:endParaRPr lang="en-IN" dirty="0"/>
          </a:p>
          <a:p>
            <a:r>
              <a:rPr lang="en-IN" dirty="0"/>
              <a:t>Beamforming effectively uses the science of electromagnetic interference to enhance the precision of 5G connections, working in tandem with MIMO to </a:t>
            </a:r>
            <a:r>
              <a:rPr lang="en-IN" b="1" dirty="0"/>
              <a:t>improve throughput and connection density of 5G network </a:t>
            </a:r>
            <a:r>
              <a:rPr lang="en-IN" dirty="0"/>
              <a:t>cells.</a:t>
            </a:r>
          </a:p>
          <a:p>
            <a:r>
              <a:rPr lang="en-IN" dirty="0"/>
              <a:t>The resultant highly directional transmissions are particularly beneficial with </a:t>
            </a:r>
            <a:r>
              <a:rPr lang="en-IN" dirty="0" err="1"/>
              <a:t>mmWave</a:t>
            </a:r>
            <a:r>
              <a:rPr lang="en-IN" dirty="0"/>
              <a:t> transmissions, which suffer heavily from </a:t>
            </a:r>
            <a:r>
              <a:rPr lang="en-IN" b="1" dirty="0"/>
              <a:t>path loss </a:t>
            </a:r>
            <a:r>
              <a:rPr lang="en-IN" dirty="0"/>
              <a:t>and do not propagate well through obstacles such as walls. The improved Signal-to-Noise Ratios (SNR), enabled by beamforming, </a:t>
            </a:r>
            <a:r>
              <a:rPr lang="en-IN" b="1" dirty="0"/>
              <a:t>increase signal range for both outdoors and - importantly - indoor coverage</a:t>
            </a:r>
            <a:r>
              <a:rPr lang="en-IN" dirty="0"/>
              <a:t>.</a:t>
            </a:r>
          </a:p>
        </p:txBody>
      </p:sp>
      <p:pic>
        <p:nvPicPr>
          <p:cNvPr id="3" name="Picture 2">
            <a:extLst>
              <a:ext uri="{FF2B5EF4-FFF2-40B4-BE49-F238E27FC236}">
                <a16:creationId xmlns:a16="http://schemas.microsoft.com/office/drawing/2014/main" xmlns="" id="{DF3482DF-238C-4AE2-BAB0-EC77F2C8EAAC}"/>
              </a:ext>
            </a:extLst>
          </p:cNvPr>
          <p:cNvPicPr>
            <a:picLocks noChangeAspect="1"/>
          </p:cNvPicPr>
          <p:nvPr/>
        </p:nvPicPr>
        <p:blipFill>
          <a:blip r:embed="rId2"/>
          <a:stretch>
            <a:fillRect/>
          </a:stretch>
        </p:blipFill>
        <p:spPr>
          <a:xfrm>
            <a:off x="46147455" y="25626076"/>
            <a:ext cx="5048250" cy="5048250"/>
          </a:xfrm>
          <a:prstGeom prst="rect">
            <a:avLst/>
          </a:prstGeom>
        </p:spPr>
      </p:pic>
    </p:spTree>
    <p:extLst>
      <p:ext uri="{BB962C8B-B14F-4D97-AF65-F5344CB8AC3E}">
        <p14:creationId xmlns:p14="http://schemas.microsoft.com/office/powerpoint/2010/main" xmlns="" val="5572083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2A7691-26DE-494A-8716-1ED2D3E05919}"/>
              </a:ext>
            </a:extLst>
          </p:cNvPr>
          <p:cNvSpPr>
            <a:spLocks noGrp="1"/>
          </p:cNvSpPr>
          <p:nvPr>
            <p:ph type="title"/>
          </p:nvPr>
        </p:nvSpPr>
        <p:spPr/>
        <p:txBody>
          <a:bodyPr/>
          <a:lstStyle/>
          <a:p>
            <a:r>
              <a:rPr lang="en-IN" dirty="0"/>
              <a:t>Beamforming in 5G</a:t>
            </a:r>
          </a:p>
        </p:txBody>
      </p:sp>
      <p:sp>
        <p:nvSpPr>
          <p:cNvPr id="4" name="Date Placeholder 3">
            <a:extLst>
              <a:ext uri="{FF2B5EF4-FFF2-40B4-BE49-F238E27FC236}">
                <a16:creationId xmlns:a16="http://schemas.microsoft.com/office/drawing/2014/main" xmlns="" id="{EE2BDA95-364A-467C-BEC3-8D553B0634F9}"/>
              </a:ext>
            </a:extLst>
          </p:cNvPr>
          <p:cNvSpPr>
            <a:spLocks noGrp="1"/>
          </p:cNvSpPr>
          <p:nvPr>
            <p:ph type="dt" sz="half" idx="10"/>
          </p:nvPr>
        </p:nvSpPr>
        <p:spPr/>
        <p:txBody>
          <a:bodyPr/>
          <a:lstStyle/>
          <a:p>
            <a:fld id="{688C5873-4F49-4274-BEC6-5ABD39C6B6DD}" type="datetime1">
              <a:rPr lang="en-US" smtClean="0"/>
              <a:pPr/>
              <a:t>3/10/2024</a:t>
            </a:fld>
            <a:endParaRPr lang="en-US"/>
          </a:p>
        </p:txBody>
      </p:sp>
      <p:sp>
        <p:nvSpPr>
          <p:cNvPr id="5" name="Footer Placeholder 4">
            <a:extLst>
              <a:ext uri="{FF2B5EF4-FFF2-40B4-BE49-F238E27FC236}">
                <a16:creationId xmlns:a16="http://schemas.microsoft.com/office/drawing/2014/main" xmlns="" id="{B6EDFA80-610B-415C-9B23-CBE71C3CA538}"/>
              </a:ext>
            </a:extLst>
          </p:cNvPr>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a:extLst>
              <a:ext uri="{FF2B5EF4-FFF2-40B4-BE49-F238E27FC236}">
                <a16:creationId xmlns:a16="http://schemas.microsoft.com/office/drawing/2014/main" xmlns="" id="{E3758AF8-061D-4BE8-9D7F-9817B7546239}"/>
              </a:ext>
            </a:extLst>
          </p:cNvPr>
          <p:cNvSpPr>
            <a:spLocks noGrp="1"/>
          </p:cNvSpPr>
          <p:nvPr>
            <p:ph type="sldNum" sz="quarter" idx="12"/>
          </p:nvPr>
        </p:nvSpPr>
        <p:spPr/>
        <p:txBody>
          <a:bodyPr/>
          <a:lstStyle/>
          <a:p>
            <a:pPr algn="ctr"/>
            <a:fld id="{62231297-CF50-461C-A890-3A434146D1DB}" type="slidenum">
              <a:rPr lang="en-US" smtClean="0"/>
              <a:pPr algn="ctr"/>
              <a:t>48</a:t>
            </a:fld>
            <a:endParaRPr lang="en-US" dirty="0"/>
          </a:p>
        </p:txBody>
      </p:sp>
      <p:sp>
        <p:nvSpPr>
          <p:cNvPr id="8" name="Content Placeholder 7">
            <a:extLst>
              <a:ext uri="{FF2B5EF4-FFF2-40B4-BE49-F238E27FC236}">
                <a16:creationId xmlns:a16="http://schemas.microsoft.com/office/drawing/2014/main" xmlns="" id="{0EF25BCE-4469-4F7A-AA37-B4953B38479F}"/>
              </a:ext>
            </a:extLst>
          </p:cNvPr>
          <p:cNvSpPr>
            <a:spLocks noGrp="1"/>
          </p:cNvSpPr>
          <p:nvPr>
            <p:ph idx="1"/>
          </p:nvPr>
        </p:nvSpPr>
        <p:spPr/>
        <p:txBody>
          <a:bodyPr>
            <a:normAutofit/>
          </a:bodyPr>
          <a:lstStyle/>
          <a:p>
            <a:r>
              <a:rPr lang="en-IN" b="1" dirty="0"/>
              <a:t>Benefits of beamforming</a:t>
            </a:r>
          </a:p>
          <a:p>
            <a:endParaRPr lang="en-IN" dirty="0"/>
          </a:p>
          <a:p>
            <a:r>
              <a:rPr lang="en-IN" dirty="0"/>
              <a:t>Beamforming’s </a:t>
            </a:r>
            <a:r>
              <a:rPr lang="en-IN" b="1" dirty="0"/>
              <a:t>ability to cancel out or “null” interference </a:t>
            </a:r>
            <a:r>
              <a:rPr lang="en-IN" dirty="0"/>
              <a:t>is also a significant benefit in crowded, urban environments with high densities of UEs, where multiple signal beams can potentially interfere with each other.</a:t>
            </a:r>
          </a:p>
          <a:p>
            <a:r>
              <a:rPr lang="en-IN" dirty="0"/>
              <a:t>Overall, by reducing internal and external interference and reducing SNR, beamforming </a:t>
            </a:r>
            <a:r>
              <a:rPr lang="en-IN" b="1" dirty="0"/>
              <a:t>supports higher-order signal modulation schemes</a:t>
            </a:r>
            <a:r>
              <a:rPr lang="en-IN" dirty="0"/>
              <a:t>, such as 64QAM and 16QAM - all of which contribute to a substantial improvement in network cell capacity.</a:t>
            </a:r>
          </a:p>
        </p:txBody>
      </p:sp>
      <p:pic>
        <p:nvPicPr>
          <p:cNvPr id="3" name="Picture 2">
            <a:extLst>
              <a:ext uri="{FF2B5EF4-FFF2-40B4-BE49-F238E27FC236}">
                <a16:creationId xmlns:a16="http://schemas.microsoft.com/office/drawing/2014/main" xmlns="" id="{DF3482DF-238C-4AE2-BAB0-EC77F2C8EAAC}"/>
              </a:ext>
            </a:extLst>
          </p:cNvPr>
          <p:cNvPicPr>
            <a:picLocks noChangeAspect="1"/>
          </p:cNvPicPr>
          <p:nvPr/>
        </p:nvPicPr>
        <p:blipFill>
          <a:blip r:embed="rId2"/>
          <a:stretch>
            <a:fillRect/>
          </a:stretch>
        </p:blipFill>
        <p:spPr>
          <a:xfrm>
            <a:off x="46147455" y="25626076"/>
            <a:ext cx="5048250" cy="5048250"/>
          </a:xfrm>
          <a:prstGeom prst="rect">
            <a:avLst/>
          </a:prstGeom>
        </p:spPr>
      </p:pic>
    </p:spTree>
    <p:extLst>
      <p:ext uri="{BB962C8B-B14F-4D97-AF65-F5344CB8AC3E}">
        <p14:creationId xmlns:p14="http://schemas.microsoft.com/office/powerpoint/2010/main" xmlns="" val="874466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337" y="773718"/>
            <a:ext cx="40751149" cy="6262365"/>
          </a:xfrm>
        </p:spPr>
        <p:txBody>
          <a:bodyPr/>
          <a:lstStyle/>
          <a:p>
            <a:r>
              <a:rPr lang="en-US" dirty="0"/>
              <a:t>Introduction to Radio Access Technologies</a:t>
            </a:r>
          </a:p>
        </p:txBody>
      </p:sp>
      <p:sp>
        <p:nvSpPr>
          <p:cNvPr id="3" name="Content Placeholder 2">
            <a:extLst>
              <a:ext uri="{FF2B5EF4-FFF2-40B4-BE49-F238E27FC236}">
                <a16:creationId xmlns:a16="http://schemas.microsoft.com/office/drawing/2014/main" xmlns="" id="{C65A7F4A-DA17-476D-B47E-923C355D22AA}"/>
              </a:ext>
            </a:extLst>
          </p:cNvPr>
          <p:cNvSpPr>
            <a:spLocks noGrp="1"/>
          </p:cNvSpPr>
          <p:nvPr>
            <p:ph idx="1"/>
          </p:nvPr>
        </p:nvSpPr>
        <p:spPr>
          <a:xfrm>
            <a:off x="2160337" y="7363735"/>
            <a:ext cx="30209423" cy="23310591"/>
          </a:xfrm>
        </p:spPr>
        <p:txBody>
          <a:bodyPr>
            <a:normAutofit/>
          </a:bodyPr>
          <a:lstStyle/>
          <a:p>
            <a:pPr marL="0" indent="0">
              <a:buNone/>
            </a:pPr>
            <a:r>
              <a:rPr lang="en-IN" b="1" dirty="0"/>
              <a:t>What is radio access network?</a:t>
            </a:r>
          </a:p>
          <a:p>
            <a:r>
              <a:rPr lang="en-IN" dirty="0"/>
              <a:t>RANs have evolved from the first generation (1G) to the fifth generation (5G) of cellular networking. </a:t>
            </a:r>
          </a:p>
          <a:p>
            <a:r>
              <a:rPr lang="en-IN" dirty="0"/>
              <a:t>With the development of fourth generation (4G) technology in the 2000s, the 3rd Generation Partnership Project introduced Long-Term Evolution (LTE) RAN, and the radio access network and the core network changed significantly. </a:t>
            </a:r>
          </a:p>
          <a:p>
            <a:r>
              <a:rPr lang="en-IN" dirty="0"/>
              <a:t>With 4G, system connectivity for the first time was based on the Internet Protocol (IP), replacing the previous circuit-based networks.</a:t>
            </a:r>
          </a:p>
        </p:txBody>
      </p:sp>
      <p:sp>
        <p:nvSpPr>
          <p:cNvPr id="4" name="Date Placeholder 3"/>
          <p:cNvSpPr>
            <a:spLocks noGrp="1"/>
          </p:cNvSpPr>
          <p:nvPr>
            <p:ph type="dt" sz="half" idx="10"/>
          </p:nvPr>
        </p:nvSpPr>
        <p:spPr/>
        <p:txBody>
          <a:bodyPr/>
          <a:lstStyle/>
          <a:p>
            <a:fld id="{803E67F9-5DED-4C43-8CCB-196C8B1C311A}" type="datetime1">
              <a:rPr lang="en-US" smtClean="0"/>
              <a:pPr/>
              <a:t>3/10/2024</a:t>
            </a:fld>
            <a:endParaRPr lang="en-US"/>
          </a:p>
        </p:txBody>
      </p:sp>
      <p:sp>
        <p:nvSpPr>
          <p:cNvPr id="5" name="Footer Placeholder 4"/>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p:cNvSpPr>
            <a:spLocks noGrp="1"/>
          </p:cNvSpPr>
          <p:nvPr>
            <p:ph type="sldNum" sz="quarter" idx="12"/>
          </p:nvPr>
        </p:nvSpPr>
        <p:spPr/>
        <p:txBody>
          <a:bodyPr/>
          <a:lstStyle/>
          <a:p>
            <a:pPr algn="ctr"/>
            <a:fld id="{62231297-CF50-461C-A890-3A434146D1DB}" type="slidenum">
              <a:rPr lang="en-US" smtClean="0"/>
              <a:pPr algn="ctr"/>
              <a:t>5</a:t>
            </a:fld>
            <a:endParaRPr lang="en-US" dirty="0"/>
          </a:p>
        </p:txBody>
      </p:sp>
      <p:pic>
        <p:nvPicPr>
          <p:cNvPr id="7" name="Picture 6">
            <a:extLst>
              <a:ext uri="{FF2B5EF4-FFF2-40B4-BE49-F238E27FC236}">
                <a16:creationId xmlns:a16="http://schemas.microsoft.com/office/drawing/2014/main" xmlns="" id="{89D55FEF-A153-4DAC-855E-BCB1C0E15287}"/>
              </a:ext>
            </a:extLst>
          </p:cNvPr>
          <p:cNvPicPr>
            <a:picLocks noChangeAspect="1"/>
          </p:cNvPicPr>
          <p:nvPr/>
        </p:nvPicPr>
        <p:blipFill>
          <a:blip r:embed="rId2"/>
          <a:stretch>
            <a:fillRect/>
          </a:stretch>
        </p:blipFill>
        <p:spPr>
          <a:xfrm>
            <a:off x="45268094" y="24838958"/>
            <a:ext cx="5835368" cy="5835368"/>
          </a:xfrm>
          <a:prstGeom prst="rect">
            <a:avLst/>
          </a:prstGeom>
        </p:spPr>
      </p:pic>
      <p:pic>
        <p:nvPicPr>
          <p:cNvPr id="11" name="Picture 10">
            <a:extLst>
              <a:ext uri="{FF2B5EF4-FFF2-40B4-BE49-F238E27FC236}">
                <a16:creationId xmlns:a16="http://schemas.microsoft.com/office/drawing/2014/main" xmlns="" id="{D7ED093A-7C54-474F-8C6A-0495A25C10C3}"/>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8973119" y="5747657"/>
            <a:ext cx="22313871" cy="25446607"/>
          </a:xfrm>
          <a:prstGeom prst="rect">
            <a:avLst/>
          </a:prstGeom>
        </p:spPr>
      </p:pic>
    </p:spTree>
    <p:extLst>
      <p:ext uri="{BB962C8B-B14F-4D97-AF65-F5344CB8AC3E}">
        <p14:creationId xmlns:p14="http://schemas.microsoft.com/office/powerpoint/2010/main" xmlns="" val="63401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337" y="773718"/>
            <a:ext cx="40751149" cy="6262365"/>
          </a:xfrm>
        </p:spPr>
        <p:txBody>
          <a:bodyPr/>
          <a:lstStyle/>
          <a:p>
            <a:r>
              <a:rPr lang="en-US" dirty="0"/>
              <a:t>Introduction to Radio Access Technologies</a:t>
            </a:r>
          </a:p>
        </p:txBody>
      </p:sp>
      <p:sp>
        <p:nvSpPr>
          <p:cNvPr id="3" name="Content Placeholder 2">
            <a:extLst>
              <a:ext uri="{FF2B5EF4-FFF2-40B4-BE49-F238E27FC236}">
                <a16:creationId xmlns:a16="http://schemas.microsoft.com/office/drawing/2014/main" xmlns="" id="{C65A7F4A-DA17-476D-B47E-923C355D22AA}"/>
              </a:ext>
            </a:extLst>
          </p:cNvPr>
          <p:cNvSpPr>
            <a:spLocks noGrp="1"/>
          </p:cNvSpPr>
          <p:nvPr>
            <p:ph idx="1"/>
          </p:nvPr>
        </p:nvSpPr>
        <p:spPr>
          <a:xfrm>
            <a:off x="2160336" y="7363735"/>
            <a:ext cx="48437823" cy="22600445"/>
          </a:xfrm>
        </p:spPr>
        <p:txBody>
          <a:bodyPr>
            <a:normAutofit/>
          </a:bodyPr>
          <a:lstStyle/>
          <a:p>
            <a:pPr marL="0" indent="0">
              <a:buNone/>
            </a:pPr>
            <a:r>
              <a:rPr lang="en-IN" b="1" dirty="0"/>
              <a:t>What is radio access network?</a:t>
            </a:r>
          </a:p>
          <a:p>
            <a:pPr algn="r"/>
            <a:r>
              <a:rPr lang="en-IN" dirty="0"/>
              <a:t>						Now, with LTE Advanced and </a:t>
            </a:r>
            <a:br>
              <a:rPr lang="en-IN" dirty="0"/>
            </a:br>
            <a:r>
              <a:rPr lang="en-IN" dirty="0"/>
              <a:t>5G,	improvements are coming in </a:t>
            </a:r>
            <a:br>
              <a:rPr lang="en-IN" dirty="0"/>
            </a:br>
            <a:r>
              <a:rPr lang="en-IN" dirty="0"/>
              <a:t>the form of centralized RAN, </a:t>
            </a:r>
            <a:br>
              <a:rPr lang="en-IN" dirty="0"/>
            </a:br>
            <a:r>
              <a:rPr lang="en-IN" dirty="0"/>
              <a:t>also called cloud RAN (C-RAN), </a:t>
            </a:r>
            <a:br>
              <a:rPr lang="en-IN" dirty="0"/>
            </a:br>
            <a:r>
              <a:rPr lang="en-IN" dirty="0"/>
              <a:t>and multiple antenna arrays, such as </a:t>
            </a:r>
            <a:br>
              <a:rPr lang="en-IN" dirty="0"/>
            </a:br>
            <a:r>
              <a:rPr lang="en-IN" dirty="0"/>
              <a:t>multiple input, multiple output (MIMO).</a:t>
            </a:r>
          </a:p>
        </p:txBody>
      </p:sp>
      <p:sp>
        <p:nvSpPr>
          <p:cNvPr id="4" name="Date Placeholder 3"/>
          <p:cNvSpPr>
            <a:spLocks noGrp="1"/>
          </p:cNvSpPr>
          <p:nvPr>
            <p:ph type="dt" sz="half" idx="10"/>
          </p:nvPr>
        </p:nvSpPr>
        <p:spPr/>
        <p:txBody>
          <a:bodyPr/>
          <a:lstStyle/>
          <a:p>
            <a:fld id="{99951DF5-8C9E-43F2-BFB8-0AAAB3DE749F}" type="datetime1">
              <a:rPr lang="en-US" smtClean="0"/>
              <a:pPr/>
              <a:t>3/10/2024</a:t>
            </a:fld>
            <a:endParaRPr lang="en-US"/>
          </a:p>
        </p:txBody>
      </p:sp>
      <p:sp>
        <p:nvSpPr>
          <p:cNvPr id="5" name="Footer Placeholder 4"/>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p:cNvSpPr>
            <a:spLocks noGrp="1"/>
          </p:cNvSpPr>
          <p:nvPr>
            <p:ph type="sldNum" sz="quarter" idx="12"/>
          </p:nvPr>
        </p:nvSpPr>
        <p:spPr/>
        <p:txBody>
          <a:bodyPr/>
          <a:lstStyle/>
          <a:p>
            <a:pPr algn="ctr"/>
            <a:fld id="{62231297-CF50-461C-A890-3A434146D1DB}" type="slidenum">
              <a:rPr lang="en-US" smtClean="0"/>
              <a:pPr algn="ctr"/>
              <a:t>6</a:t>
            </a:fld>
            <a:endParaRPr lang="en-US" dirty="0"/>
          </a:p>
        </p:txBody>
      </p:sp>
      <p:pic>
        <p:nvPicPr>
          <p:cNvPr id="7" name="Picture 6">
            <a:extLst>
              <a:ext uri="{FF2B5EF4-FFF2-40B4-BE49-F238E27FC236}">
                <a16:creationId xmlns:a16="http://schemas.microsoft.com/office/drawing/2014/main" xmlns="" id="{E9FF80D6-F8F5-4024-9B57-5F96452B01CF}"/>
              </a:ext>
            </a:extLst>
          </p:cNvPr>
          <p:cNvPicPr>
            <a:picLocks noChangeAspect="1"/>
          </p:cNvPicPr>
          <p:nvPr/>
        </p:nvPicPr>
        <p:blipFill>
          <a:blip r:embed="rId2"/>
          <a:stretch>
            <a:fillRect/>
          </a:stretch>
        </p:blipFill>
        <p:spPr>
          <a:xfrm>
            <a:off x="45268094" y="24838958"/>
            <a:ext cx="5835368" cy="5835368"/>
          </a:xfrm>
          <a:prstGeom prst="rect">
            <a:avLst/>
          </a:prstGeom>
        </p:spPr>
      </p:pic>
      <p:pic>
        <p:nvPicPr>
          <p:cNvPr id="8" name="Picture 7">
            <a:extLst>
              <a:ext uri="{FF2B5EF4-FFF2-40B4-BE49-F238E27FC236}">
                <a16:creationId xmlns:a16="http://schemas.microsoft.com/office/drawing/2014/main" xmlns="" id="{3F47395F-E3F7-46C2-8D97-6434326A956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6570" y="8494119"/>
            <a:ext cx="29391428" cy="22245521"/>
          </a:xfrm>
          <a:prstGeom prst="rect">
            <a:avLst/>
          </a:prstGeom>
        </p:spPr>
      </p:pic>
    </p:spTree>
    <p:extLst>
      <p:ext uri="{BB962C8B-B14F-4D97-AF65-F5344CB8AC3E}">
        <p14:creationId xmlns:p14="http://schemas.microsoft.com/office/powerpoint/2010/main" xmlns="" val="1512771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65A7F4A-DA17-476D-B47E-923C355D22AA}"/>
              </a:ext>
            </a:extLst>
          </p:cNvPr>
          <p:cNvSpPr>
            <a:spLocks noGrp="1"/>
          </p:cNvSpPr>
          <p:nvPr>
            <p:ph idx="1"/>
          </p:nvPr>
        </p:nvSpPr>
        <p:spPr>
          <a:xfrm>
            <a:off x="2160336" y="7363735"/>
            <a:ext cx="47674463" cy="23310591"/>
          </a:xfrm>
        </p:spPr>
        <p:txBody>
          <a:bodyPr>
            <a:normAutofit/>
          </a:bodyPr>
          <a:lstStyle/>
          <a:p>
            <a:pPr marL="0" indent="0">
              <a:buNone/>
            </a:pPr>
            <a:r>
              <a:rPr lang="en-IN" b="1" dirty="0"/>
              <a:t>What is radio access network?</a:t>
            </a:r>
          </a:p>
          <a:p>
            <a:r>
              <a:rPr lang="en-IN" dirty="0"/>
              <a:t>Since the first cellular networks were introduced, the capabilities of RAN have expanded to include voice calls, text messaging, and video and audio streaming.</a:t>
            </a:r>
          </a:p>
          <a:p>
            <a:r>
              <a:rPr lang="en-IN" dirty="0"/>
              <a:t>The types of user equipment </a:t>
            </a:r>
            <a:br>
              <a:rPr lang="en-IN" dirty="0"/>
            </a:br>
            <a:r>
              <a:rPr lang="en-IN" dirty="0"/>
              <a:t>using these networks have </a:t>
            </a:r>
            <a:br>
              <a:rPr lang="en-IN" dirty="0"/>
            </a:br>
            <a:r>
              <a:rPr lang="en-IN" dirty="0"/>
              <a:t>drastically increased, </a:t>
            </a:r>
            <a:br>
              <a:rPr lang="en-IN" dirty="0"/>
            </a:br>
            <a:r>
              <a:rPr lang="en-IN" dirty="0"/>
              <a:t>including all types of vehicles, </a:t>
            </a:r>
            <a:br>
              <a:rPr lang="en-IN" dirty="0"/>
            </a:br>
            <a:r>
              <a:rPr lang="en-IN" dirty="0"/>
              <a:t>drones and internet of things </a:t>
            </a:r>
            <a:br>
              <a:rPr lang="en-IN" dirty="0"/>
            </a:br>
            <a:r>
              <a:rPr lang="en-IN" dirty="0"/>
              <a:t>devices.</a:t>
            </a:r>
          </a:p>
        </p:txBody>
      </p:sp>
      <p:pic>
        <p:nvPicPr>
          <p:cNvPr id="3074" name="Picture 2" descr="https://cdn.ttgtmedia.com/rms/onlineimages/networking-basic_ran_architecture-f.png">
            <a:extLst>
              <a:ext uri="{FF2B5EF4-FFF2-40B4-BE49-F238E27FC236}">
                <a16:creationId xmlns:a16="http://schemas.microsoft.com/office/drawing/2014/main" xmlns="" id="{DE5181F0-1746-4F4B-9D0A-4D6FA42BC41B}"/>
              </a:ext>
            </a:extLst>
          </p:cNvPr>
          <p:cNvPicPr>
            <a:picLocks noChangeAspect="1" noChangeArrowheads="1"/>
          </p:cNvPicPr>
          <p:nvPr/>
        </p:nvPicPr>
        <p:blipFill>
          <a:blip r:embed="rId2">
            <a:clrChange>
              <a:clrFrom>
                <a:srgbClr val="F4F4F4"/>
              </a:clrFrom>
              <a:clrTo>
                <a:srgbClr val="F4F4F4">
                  <a:alpha val="0"/>
                </a:srgbClr>
              </a:clrTo>
            </a:clrChange>
            <a:extLst>
              <a:ext uri="{28A0092B-C50C-407E-A947-70E740481C1C}">
                <a14:useLocalDpi xmlns:a14="http://schemas.microsoft.com/office/drawing/2010/main" xmlns="" val="0"/>
              </a:ext>
            </a:extLst>
          </a:blip>
          <a:srcRect/>
          <a:stretch>
            <a:fillRect/>
          </a:stretch>
        </p:blipFill>
        <p:spPr bwMode="auto">
          <a:xfrm>
            <a:off x="21072304" y="14539608"/>
            <a:ext cx="27426400" cy="1851282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a:xfrm>
            <a:off x="2160337" y="773718"/>
            <a:ext cx="40751149" cy="6262365"/>
          </a:xfrm>
        </p:spPr>
        <p:txBody>
          <a:bodyPr/>
          <a:lstStyle/>
          <a:p>
            <a:r>
              <a:rPr lang="en-US" dirty="0"/>
              <a:t>Introduction to Radio Access Technologies</a:t>
            </a:r>
          </a:p>
        </p:txBody>
      </p:sp>
      <p:sp>
        <p:nvSpPr>
          <p:cNvPr id="4" name="Date Placeholder 3"/>
          <p:cNvSpPr>
            <a:spLocks noGrp="1"/>
          </p:cNvSpPr>
          <p:nvPr>
            <p:ph type="dt" sz="half" idx="10"/>
          </p:nvPr>
        </p:nvSpPr>
        <p:spPr/>
        <p:txBody>
          <a:bodyPr/>
          <a:lstStyle/>
          <a:p>
            <a:fld id="{9BB96DCC-EC7E-40D3-AC2A-37F3CA844F77}" type="datetime1">
              <a:rPr lang="en-US" smtClean="0"/>
              <a:pPr/>
              <a:t>3/10/2024</a:t>
            </a:fld>
            <a:endParaRPr lang="en-US"/>
          </a:p>
        </p:txBody>
      </p:sp>
      <p:sp>
        <p:nvSpPr>
          <p:cNvPr id="5" name="Footer Placeholder 4"/>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p:cNvSpPr>
            <a:spLocks noGrp="1"/>
          </p:cNvSpPr>
          <p:nvPr>
            <p:ph type="sldNum" sz="quarter" idx="12"/>
          </p:nvPr>
        </p:nvSpPr>
        <p:spPr/>
        <p:txBody>
          <a:bodyPr/>
          <a:lstStyle/>
          <a:p>
            <a:pPr algn="ctr"/>
            <a:fld id="{62231297-CF50-461C-A890-3A434146D1DB}" type="slidenum">
              <a:rPr lang="en-US" smtClean="0"/>
              <a:pPr algn="ctr"/>
              <a:t>7</a:t>
            </a:fld>
            <a:endParaRPr lang="en-US" dirty="0"/>
          </a:p>
        </p:txBody>
      </p:sp>
      <p:pic>
        <p:nvPicPr>
          <p:cNvPr id="7" name="Picture 6">
            <a:extLst>
              <a:ext uri="{FF2B5EF4-FFF2-40B4-BE49-F238E27FC236}">
                <a16:creationId xmlns:a16="http://schemas.microsoft.com/office/drawing/2014/main" xmlns="" id="{1450BC43-26BB-421D-A587-4E2719FD4C1B}"/>
              </a:ext>
            </a:extLst>
          </p:cNvPr>
          <p:cNvPicPr>
            <a:picLocks noChangeAspect="1"/>
          </p:cNvPicPr>
          <p:nvPr/>
        </p:nvPicPr>
        <p:blipFill>
          <a:blip r:embed="rId3"/>
          <a:stretch>
            <a:fillRect/>
          </a:stretch>
        </p:blipFill>
        <p:spPr>
          <a:xfrm>
            <a:off x="45268094" y="24838958"/>
            <a:ext cx="5835368" cy="5835368"/>
          </a:xfrm>
          <a:prstGeom prst="rect">
            <a:avLst/>
          </a:prstGeom>
        </p:spPr>
      </p:pic>
    </p:spTree>
    <p:extLst>
      <p:ext uri="{BB962C8B-B14F-4D97-AF65-F5344CB8AC3E}">
        <p14:creationId xmlns:p14="http://schemas.microsoft.com/office/powerpoint/2010/main" xmlns="" val="766799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s://cdn.ttgtmedia.com/rms/onlineimages/networking-basic_ran_architecture-f.png">
            <a:extLst>
              <a:ext uri="{FF2B5EF4-FFF2-40B4-BE49-F238E27FC236}">
                <a16:creationId xmlns:a16="http://schemas.microsoft.com/office/drawing/2014/main" xmlns="" id="{162AB5F9-9079-40AD-B8CB-364965AE16D0}"/>
              </a:ext>
            </a:extLst>
          </p:cNvPr>
          <p:cNvPicPr>
            <a:picLocks noChangeAspect="1" noChangeArrowheads="1"/>
          </p:cNvPicPr>
          <p:nvPr/>
        </p:nvPicPr>
        <p:blipFill>
          <a:blip r:embed="rId2">
            <a:clrChange>
              <a:clrFrom>
                <a:srgbClr val="F4F4F4"/>
              </a:clrFrom>
              <a:clrTo>
                <a:srgbClr val="F4F4F4">
                  <a:alpha val="0"/>
                </a:srgbClr>
              </a:clrTo>
            </a:clrChange>
            <a:extLst>
              <a:ext uri="{28A0092B-C50C-407E-A947-70E740481C1C}">
                <a14:useLocalDpi xmlns:a14="http://schemas.microsoft.com/office/drawing/2010/main" xmlns="" val="0"/>
              </a:ext>
            </a:extLst>
          </a:blip>
          <a:srcRect/>
          <a:stretch>
            <a:fillRect/>
          </a:stretch>
        </p:blipFill>
        <p:spPr bwMode="auto">
          <a:xfrm>
            <a:off x="21072304" y="14539608"/>
            <a:ext cx="27426400" cy="1851282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Content Placeholder 2">
            <a:extLst>
              <a:ext uri="{FF2B5EF4-FFF2-40B4-BE49-F238E27FC236}">
                <a16:creationId xmlns:a16="http://schemas.microsoft.com/office/drawing/2014/main" xmlns="" id="{C65A7F4A-DA17-476D-B47E-923C355D22AA}"/>
              </a:ext>
            </a:extLst>
          </p:cNvPr>
          <p:cNvSpPr>
            <a:spLocks noGrp="1"/>
          </p:cNvSpPr>
          <p:nvPr>
            <p:ph idx="1"/>
          </p:nvPr>
        </p:nvSpPr>
        <p:spPr>
          <a:xfrm>
            <a:off x="2160336" y="7363735"/>
            <a:ext cx="47674463" cy="23310591"/>
          </a:xfrm>
        </p:spPr>
        <p:txBody>
          <a:bodyPr>
            <a:normAutofit/>
          </a:bodyPr>
          <a:lstStyle/>
          <a:p>
            <a:pPr marL="0" indent="0">
              <a:buNone/>
            </a:pPr>
            <a:r>
              <a:rPr lang="en-IN" b="1" dirty="0"/>
              <a:t>What components make up a RAN?</a:t>
            </a:r>
          </a:p>
          <a:p>
            <a:r>
              <a:rPr lang="en-IN" dirty="0"/>
              <a:t>RAN components include base stations and antennas that cover a specific region, depending on their capacity. </a:t>
            </a:r>
          </a:p>
          <a:p>
            <a:r>
              <a:rPr lang="en-IN" dirty="0"/>
              <a:t>Silicon chips in both the core network and the user equipment provide RAN functionality.</a:t>
            </a:r>
          </a:p>
          <a:p>
            <a:endParaRPr lang="en-IN" dirty="0"/>
          </a:p>
        </p:txBody>
      </p:sp>
      <p:sp>
        <p:nvSpPr>
          <p:cNvPr id="2" name="Title 1"/>
          <p:cNvSpPr>
            <a:spLocks noGrp="1"/>
          </p:cNvSpPr>
          <p:nvPr>
            <p:ph type="title"/>
          </p:nvPr>
        </p:nvSpPr>
        <p:spPr>
          <a:xfrm>
            <a:off x="2160337" y="773718"/>
            <a:ext cx="40751149" cy="6262365"/>
          </a:xfrm>
        </p:spPr>
        <p:txBody>
          <a:bodyPr/>
          <a:lstStyle/>
          <a:p>
            <a:r>
              <a:rPr lang="en-US" dirty="0"/>
              <a:t>Introduction to Radio Access Technologies</a:t>
            </a:r>
          </a:p>
        </p:txBody>
      </p:sp>
      <p:sp>
        <p:nvSpPr>
          <p:cNvPr id="4" name="Date Placeholder 3"/>
          <p:cNvSpPr>
            <a:spLocks noGrp="1"/>
          </p:cNvSpPr>
          <p:nvPr>
            <p:ph type="dt" sz="half" idx="10"/>
          </p:nvPr>
        </p:nvSpPr>
        <p:spPr/>
        <p:txBody>
          <a:bodyPr/>
          <a:lstStyle/>
          <a:p>
            <a:fld id="{4A6F9659-B21F-4EE4-AFEE-A2CF329F3868}" type="datetime1">
              <a:rPr lang="en-US" smtClean="0"/>
              <a:pPr/>
              <a:t>3/10/2024</a:t>
            </a:fld>
            <a:endParaRPr lang="en-US"/>
          </a:p>
        </p:txBody>
      </p:sp>
      <p:sp>
        <p:nvSpPr>
          <p:cNvPr id="5" name="Footer Placeholder 4"/>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p:cNvSpPr>
            <a:spLocks noGrp="1"/>
          </p:cNvSpPr>
          <p:nvPr>
            <p:ph type="sldNum" sz="quarter" idx="12"/>
          </p:nvPr>
        </p:nvSpPr>
        <p:spPr/>
        <p:txBody>
          <a:bodyPr/>
          <a:lstStyle/>
          <a:p>
            <a:pPr algn="ctr"/>
            <a:fld id="{62231297-CF50-461C-A890-3A434146D1DB}" type="slidenum">
              <a:rPr lang="en-US" smtClean="0"/>
              <a:pPr algn="ctr"/>
              <a:t>8</a:t>
            </a:fld>
            <a:endParaRPr lang="en-US" dirty="0"/>
          </a:p>
        </p:txBody>
      </p:sp>
      <p:pic>
        <p:nvPicPr>
          <p:cNvPr id="7" name="Picture 6">
            <a:extLst>
              <a:ext uri="{FF2B5EF4-FFF2-40B4-BE49-F238E27FC236}">
                <a16:creationId xmlns:a16="http://schemas.microsoft.com/office/drawing/2014/main" xmlns="" id="{1450BC43-26BB-421D-A587-4E2719FD4C1B}"/>
              </a:ext>
            </a:extLst>
          </p:cNvPr>
          <p:cNvPicPr>
            <a:picLocks noChangeAspect="1"/>
          </p:cNvPicPr>
          <p:nvPr/>
        </p:nvPicPr>
        <p:blipFill>
          <a:blip r:embed="rId3"/>
          <a:stretch>
            <a:fillRect/>
          </a:stretch>
        </p:blipFill>
        <p:spPr>
          <a:xfrm>
            <a:off x="45268094" y="24838958"/>
            <a:ext cx="5835368" cy="5835368"/>
          </a:xfrm>
          <a:prstGeom prst="rect">
            <a:avLst/>
          </a:prstGeom>
        </p:spPr>
      </p:pic>
    </p:spTree>
    <p:extLst>
      <p:ext uri="{BB962C8B-B14F-4D97-AF65-F5344CB8AC3E}">
        <p14:creationId xmlns:p14="http://schemas.microsoft.com/office/powerpoint/2010/main" xmlns="" val="2455369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65A7F4A-DA17-476D-B47E-923C355D22AA}"/>
              </a:ext>
            </a:extLst>
          </p:cNvPr>
          <p:cNvSpPr>
            <a:spLocks noGrp="1"/>
          </p:cNvSpPr>
          <p:nvPr>
            <p:ph idx="1"/>
          </p:nvPr>
        </p:nvSpPr>
        <p:spPr>
          <a:xfrm>
            <a:off x="2160336" y="7363735"/>
            <a:ext cx="47674463" cy="23310591"/>
          </a:xfrm>
        </p:spPr>
        <p:txBody>
          <a:bodyPr>
            <a:normAutofit lnSpcReduction="10000"/>
          </a:bodyPr>
          <a:lstStyle/>
          <a:p>
            <a:pPr marL="0" indent="0">
              <a:buNone/>
            </a:pPr>
            <a:r>
              <a:rPr lang="en-IN" b="1" dirty="0"/>
              <a:t>What components make up a RAN?</a:t>
            </a:r>
          </a:p>
          <a:p>
            <a:r>
              <a:rPr lang="en-IN" sz="10000" dirty="0">
                <a:solidFill>
                  <a:srgbClr val="FF0000"/>
                </a:solidFill>
                <a:highlight>
                  <a:srgbClr val="FFFF00"/>
                </a:highlight>
              </a:rPr>
              <a:t>A RAN is made up of three essential elements:</a:t>
            </a:r>
          </a:p>
          <a:p>
            <a:pPr marL="1371600" indent="-1371600">
              <a:buFont typeface="+mj-lt"/>
              <a:buAutoNum type="arabicPeriod"/>
            </a:pPr>
            <a:r>
              <a:rPr lang="en-IN" b="1" dirty="0"/>
              <a:t>Antennas</a:t>
            </a:r>
            <a:r>
              <a:rPr lang="en-IN" dirty="0"/>
              <a:t> convert electrical signals into radio waves.</a:t>
            </a:r>
          </a:p>
          <a:p>
            <a:pPr marL="1371600" indent="-1371600">
              <a:buFont typeface="+mj-lt"/>
              <a:buAutoNum type="arabicPeriod"/>
            </a:pPr>
            <a:r>
              <a:rPr lang="en-IN" dirty="0"/>
              <a:t>Radios transform digital information into signals that can be sent wirelessly and ensure that </a:t>
            </a:r>
            <a:r>
              <a:rPr lang="en-IN" b="1" dirty="0"/>
              <a:t>transmissions</a:t>
            </a:r>
            <a:r>
              <a:rPr lang="en-IN" dirty="0"/>
              <a:t> are in the correct frequency bands with the right power levels.</a:t>
            </a:r>
          </a:p>
          <a:p>
            <a:pPr marL="1371600" indent="-1371600">
              <a:buFont typeface="+mj-lt"/>
              <a:buAutoNum type="arabicPeriod"/>
            </a:pPr>
            <a:r>
              <a:rPr lang="en-IN" dirty="0"/>
              <a:t>Baseband units </a:t>
            </a:r>
            <a:r>
              <a:rPr lang="en-IN" b="1" dirty="0"/>
              <a:t>(BBUs</a:t>
            </a:r>
            <a:r>
              <a:rPr lang="en-IN" dirty="0"/>
              <a:t>) provide a set of signal processing functions that make wireless communication possible. </a:t>
            </a:r>
            <a:br>
              <a:rPr lang="en-IN" dirty="0"/>
            </a:br>
            <a:r>
              <a:rPr lang="en-IN" dirty="0"/>
              <a:t>Traditional baseband uses custom electronics combined with multiple lines of code to enable wireless communication, typically using </a:t>
            </a:r>
            <a:br>
              <a:rPr lang="en-IN" dirty="0"/>
            </a:br>
            <a:r>
              <a:rPr lang="en-IN" dirty="0"/>
              <a:t>the licensed radio spectrum. </a:t>
            </a:r>
            <a:br>
              <a:rPr lang="en-IN" dirty="0"/>
            </a:br>
            <a:r>
              <a:rPr lang="en-IN" dirty="0"/>
              <a:t>BBU processing detects errors, secures the wireless signal and </a:t>
            </a:r>
            <a:br>
              <a:rPr lang="en-IN" dirty="0"/>
            </a:br>
            <a:r>
              <a:rPr lang="en-IN" dirty="0"/>
              <a:t>ensures that wireless resources are used effectively.</a:t>
            </a:r>
          </a:p>
        </p:txBody>
      </p:sp>
      <p:sp>
        <p:nvSpPr>
          <p:cNvPr id="2" name="Title 1"/>
          <p:cNvSpPr>
            <a:spLocks noGrp="1"/>
          </p:cNvSpPr>
          <p:nvPr>
            <p:ph type="title"/>
          </p:nvPr>
        </p:nvSpPr>
        <p:spPr>
          <a:xfrm>
            <a:off x="2160337" y="773718"/>
            <a:ext cx="40751149" cy="6262365"/>
          </a:xfrm>
        </p:spPr>
        <p:txBody>
          <a:bodyPr/>
          <a:lstStyle/>
          <a:p>
            <a:r>
              <a:rPr lang="en-US" dirty="0"/>
              <a:t>Introduction to Radio Access Technologies</a:t>
            </a:r>
          </a:p>
        </p:txBody>
      </p:sp>
      <p:sp>
        <p:nvSpPr>
          <p:cNvPr id="4" name="Date Placeholder 3"/>
          <p:cNvSpPr>
            <a:spLocks noGrp="1"/>
          </p:cNvSpPr>
          <p:nvPr>
            <p:ph type="dt" sz="half" idx="10"/>
          </p:nvPr>
        </p:nvSpPr>
        <p:spPr/>
        <p:txBody>
          <a:bodyPr/>
          <a:lstStyle/>
          <a:p>
            <a:fld id="{2D1092BA-E05D-4DE5-A4A6-917CF5ADE003}" type="datetime1">
              <a:rPr lang="en-US" smtClean="0"/>
              <a:pPr/>
              <a:t>3/10/2024</a:t>
            </a:fld>
            <a:endParaRPr lang="en-US"/>
          </a:p>
        </p:txBody>
      </p:sp>
      <p:sp>
        <p:nvSpPr>
          <p:cNvPr id="5" name="Footer Placeholder 4"/>
          <p:cNvSpPr>
            <a:spLocks noGrp="1"/>
          </p:cNvSpPr>
          <p:nvPr>
            <p:ph type="ftr" sz="quarter" idx="11"/>
          </p:nvPr>
        </p:nvSpPr>
        <p:spPr/>
        <p:txBody>
          <a:bodyPr/>
          <a:lstStyle/>
          <a:p>
            <a:r>
              <a:rPr lang="en-US" dirty="0"/>
              <a:t>18ECO127T :: 5G Technology – An Overview :: </a:t>
            </a:r>
            <a:r>
              <a:rPr lang="en-US" dirty="0" smtClean="0"/>
              <a:t>Unit-3</a:t>
            </a:r>
            <a:endParaRPr lang="en-US" dirty="0"/>
          </a:p>
        </p:txBody>
      </p:sp>
      <p:sp>
        <p:nvSpPr>
          <p:cNvPr id="6" name="Slide Number Placeholder 5"/>
          <p:cNvSpPr>
            <a:spLocks noGrp="1"/>
          </p:cNvSpPr>
          <p:nvPr>
            <p:ph type="sldNum" sz="quarter" idx="12"/>
          </p:nvPr>
        </p:nvSpPr>
        <p:spPr/>
        <p:txBody>
          <a:bodyPr/>
          <a:lstStyle/>
          <a:p>
            <a:pPr algn="ctr"/>
            <a:fld id="{62231297-CF50-461C-A890-3A434146D1DB}" type="slidenum">
              <a:rPr lang="en-US" smtClean="0"/>
              <a:pPr algn="ctr"/>
              <a:t>9</a:t>
            </a:fld>
            <a:endParaRPr lang="en-US" dirty="0"/>
          </a:p>
        </p:txBody>
      </p:sp>
      <p:pic>
        <p:nvPicPr>
          <p:cNvPr id="7" name="Picture 6">
            <a:extLst>
              <a:ext uri="{FF2B5EF4-FFF2-40B4-BE49-F238E27FC236}">
                <a16:creationId xmlns:a16="http://schemas.microsoft.com/office/drawing/2014/main" xmlns="" id="{1450BC43-26BB-421D-A587-4E2719FD4C1B}"/>
              </a:ext>
            </a:extLst>
          </p:cNvPr>
          <p:cNvPicPr>
            <a:picLocks noChangeAspect="1"/>
          </p:cNvPicPr>
          <p:nvPr/>
        </p:nvPicPr>
        <p:blipFill>
          <a:blip r:embed="rId2"/>
          <a:stretch>
            <a:fillRect/>
          </a:stretch>
        </p:blipFill>
        <p:spPr>
          <a:xfrm>
            <a:off x="45268094" y="24838958"/>
            <a:ext cx="5835368" cy="5835368"/>
          </a:xfrm>
          <a:prstGeom prst="rect">
            <a:avLst/>
          </a:prstGeom>
        </p:spPr>
      </p:pic>
    </p:spTree>
    <p:extLst>
      <p:ext uri="{BB962C8B-B14F-4D97-AF65-F5344CB8AC3E}">
        <p14:creationId xmlns:p14="http://schemas.microsoft.com/office/powerpoint/2010/main" xmlns="" val="6334036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32079</TotalTime>
  <Words>2437</Words>
  <Application>Microsoft Office PowerPoint</Application>
  <PresentationFormat>Custom</PresentationFormat>
  <Paragraphs>332</Paragraphs>
  <Slides>48</Slides>
  <Notes>5</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MODULE 3:  Radio Access Technologies in 5G</vt:lpstr>
      <vt:lpstr>MODULE 3:  Radio Access Technologies in 5G</vt:lpstr>
      <vt:lpstr>Introduction to Radio Access Technologies</vt:lpstr>
      <vt:lpstr>Introduction to Radio Access Technologies</vt:lpstr>
      <vt:lpstr>Introduction to Radio Access Technologies</vt:lpstr>
      <vt:lpstr>Introduction to Radio Access Technologies</vt:lpstr>
      <vt:lpstr>Introduction to Radio Access Technologies</vt:lpstr>
      <vt:lpstr>Introduction to Radio Access Technologies</vt:lpstr>
      <vt:lpstr>Introduction to Radio Access Technologies</vt:lpstr>
      <vt:lpstr>Introduction to Radio Access Technologies</vt:lpstr>
      <vt:lpstr>Introduction to Radio Access Technologies</vt:lpstr>
      <vt:lpstr>New Radio (NR) Interface: Overview and Features </vt:lpstr>
      <vt:lpstr>New Radio (NR) Interface: Overview and Features </vt:lpstr>
      <vt:lpstr>New Radio (NR) Interface: Overview and Features </vt:lpstr>
      <vt:lpstr>New Radio (NR) Interface: Overview and Features </vt:lpstr>
      <vt:lpstr>New Radio (NR) Interface: Overview and Features </vt:lpstr>
      <vt:lpstr>New Radio (NR) Interface: Overview and Features </vt:lpstr>
      <vt:lpstr>New Radio (NR) Interface: Overview and Features </vt:lpstr>
      <vt:lpstr>New Radio (NR) Interface: Overview and Features </vt:lpstr>
      <vt:lpstr>New Radio (NR) Interface: Overview and Features </vt:lpstr>
      <vt:lpstr>New Radio (NR) Interface: Overview and Features </vt:lpstr>
      <vt:lpstr>!!THANK YOU!! !! Have a Nice Day!! </vt:lpstr>
      <vt:lpstr>MODULE 3:  Radio Access Technologies in 5G</vt:lpstr>
      <vt:lpstr>New Radio (NR) Interface:  Key Technologies</vt:lpstr>
      <vt:lpstr>New Radio (NR) Interface:  Key Technologies</vt:lpstr>
      <vt:lpstr>New Radio (NR) Interface:  Key Technologies</vt:lpstr>
      <vt:lpstr>New Radio (NR) Interface:  Key Technologies</vt:lpstr>
      <vt:lpstr>New Radio (NR) Interface:  Key Technologies</vt:lpstr>
      <vt:lpstr>New Radio (NR) Interface:  Key Technologies</vt:lpstr>
      <vt:lpstr>New Radio (NR) Interface:  Key Technologies</vt:lpstr>
      <vt:lpstr>New Radio (NR) Interface:  Key Technologies</vt:lpstr>
      <vt:lpstr>New Radio (NR) Interface:  Key Technologies</vt:lpstr>
      <vt:lpstr>New Radio (NR) Interface:  Key Technologies</vt:lpstr>
      <vt:lpstr>MODULE 3:  Radio Access Technologies in 5G</vt:lpstr>
      <vt:lpstr>Massive MIMO in 5G</vt:lpstr>
      <vt:lpstr>Massive MIMO in 5G</vt:lpstr>
      <vt:lpstr>Massive MIMO in 5G</vt:lpstr>
      <vt:lpstr>Massive MIMO in 5G</vt:lpstr>
      <vt:lpstr>Massive MIMO in 5G</vt:lpstr>
      <vt:lpstr>Massive MIMO in 5G</vt:lpstr>
      <vt:lpstr>Massive MIMO in 5G</vt:lpstr>
      <vt:lpstr>Massive MIMO in 5G</vt:lpstr>
      <vt:lpstr>Beamforming in 5G</vt:lpstr>
      <vt:lpstr>Beamforming in 5G</vt:lpstr>
      <vt:lpstr>Beamforming in 5G</vt:lpstr>
      <vt:lpstr>Beamforming in 5G</vt:lpstr>
      <vt:lpstr>Beamforming in 5G</vt:lpstr>
      <vt:lpstr>Beamforming in 5G</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THINKPAD</dc:creator>
  <cp:lastModifiedBy>hp</cp:lastModifiedBy>
  <cp:revision>3362</cp:revision>
  <cp:lastPrinted>2023-02-06T05:08:34Z</cp:lastPrinted>
  <dcterms:created xsi:type="dcterms:W3CDTF">2016-03-26T10:56:21Z</dcterms:created>
  <dcterms:modified xsi:type="dcterms:W3CDTF">2024-03-10T18:37:28Z</dcterms:modified>
</cp:coreProperties>
</file>